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9" r:id="rId3"/>
    <p:sldId id="364" r:id="rId4"/>
    <p:sldId id="360" r:id="rId5"/>
    <p:sldId id="361" r:id="rId6"/>
    <p:sldId id="362" r:id="rId7"/>
    <p:sldId id="365" r:id="rId8"/>
    <p:sldId id="358" r:id="rId9"/>
    <p:sldId id="366" r:id="rId10"/>
    <p:sldId id="367" r:id="rId11"/>
    <p:sldId id="363" r:id="rId12"/>
    <p:sldId id="368" r:id="rId13"/>
    <p:sldId id="369" r:id="rId14"/>
    <p:sldId id="370" r:id="rId15"/>
    <p:sldId id="371" r:id="rId16"/>
    <p:sldId id="372" r:id="rId17"/>
    <p:sldId id="373" r:id="rId18"/>
    <p:sldId id="374" r:id="rId19"/>
    <p:sldId id="382" r:id="rId20"/>
    <p:sldId id="383" r:id="rId21"/>
    <p:sldId id="384" r:id="rId22"/>
    <p:sldId id="385" r:id="rId23"/>
    <p:sldId id="386" r:id="rId24"/>
    <p:sldId id="387" r:id="rId25"/>
    <p:sldId id="388" r:id="rId26"/>
    <p:sldId id="389" r:id="rId27"/>
    <p:sldId id="390" r:id="rId28"/>
    <p:sldId id="391" r:id="rId29"/>
    <p:sldId id="392" r:id="rId30"/>
    <p:sldId id="393" r:id="rId31"/>
    <p:sldId id="394" r:id="rId32"/>
    <p:sldId id="395" r:id="rId33"/>
    <p:sldId id="396" r:id="rId34"/>
    <p:sldId id="397" r:id="rId35"/>
    <p:sldId id="398" r:id="rId36"/>
    <p:sldId id="399" r:id="rId37"/>
    <p:sldId id="400" r:id="rId38"/>
    <p:sldId id="401" r:id="rId39"/>
    <p:sldId id="402" r:id="rId40"/>
    <p:sldId id="403" r:id="rId41"/>
    <p:sldId id="404" r:id="rId42"/>
    <p:sldId id="405" r:id="rId43"/>
    <p:sldId id="376" r:id="rId44"/>
    <p:sldId id="377" r:id="rId45"/>
    <p:sldId id="378" r:id="rId46"/>
    <p:sldId id="379" r:id="rId47"/>
    <p:sldId id="380" r:id="rId48"/>
    <p:sldId id="381" r:id="rId49"/>
    <p:sldId id="375" r:id="rId50"/>
    <p:sldId id="357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2F8DE-B4CA-4633-BC48-59082050EF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0AF74A-83CC-4C08-AC6D-062F60B2AB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8AC98-C7BD-4DDA-A7F3-CEAACCE01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17/06/2020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D376E-3E7F-4FDE-9BD6-D23183AE8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2018D-482F-4FBB-B5A4-136A3669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51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E3A61-48EA-4635-B8DD-C828BDDED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FB12E5-F664-408C-82EF-270D34BBD4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DE76B-9B89-4912-8BDC-2AEAF2FD7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17/06/2020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B06AE-8DF7-4BA5-9070-0D5707D15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A9931-DAF3-48D4-B2FF-7F1D88FD8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7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FB3CFD-C89A-4607-958F-FDEC12C50D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74CE61-26D9-4219-8628-1C3F8ABDC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74C5F-F405-4BA4-BDFE-862C54FA2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17/06/2020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0B9EB-134C-4F0E-8EBF-4779E327A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0E767-6970-4B90-8249-E37B26F79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63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45440-6C13-4505-A092-E3DB2CD42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F2383-CF5D-4372-AFB4-5D4E5A6647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00D0E-15E3-4F0E-B109-231BDA936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17/06/2020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39A2D-9A3B-4C1E-9FB5-9162252F3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73F91-A59B-4817-B5A7-81F8CB088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87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07101-A9F2-4282-8CFC-42C0B4F3F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33E23E-8EF8-4E3B-8C7E-792AB0A89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9C08DC-C236-4F1D-ABD6-D6AEFCD31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17/06/2020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1C22E-A935-416D-A7C3-9AFB6AA3A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B2888-0099-4440-BAF7-B8003BE86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04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8C0A4-2FE9-4864-8EAA-2E19A09CD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89BEB-846F-4C5F-865F-B63F71D455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1ACEA4-DC20-4EB9-B1D3-790503B6B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8430AC-7611-4344-8FC0-91CE5755A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17/06/2020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15696D-95F2-4168-849F-098198F7E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0DA373-0336-4555-8889-49735CECF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21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6DD19-FD82-417C-9DE3-733C8505B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1D9CF-FEC8-4E9D-AC04-6E525ED73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DB72F3-B8BC-44DB-850D-0CBBB1A994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0EF80C-FDE5-4458-89A0-16BF6B5A7E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3ADB7B-4E2C-4A79-AD65-F17C770019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034A19-DA71-46E7-A391-715B04B5E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17/06/2020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7CF7C5-456B-418B-BE25-E5B52074C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24D298-0E96-4AD8-BACF-5CABB4823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541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2D693-4E04-454F-B2A2-98981BD1D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57F385-22ED-44B1-893A-4C086D60D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17/06/2020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BB01C3-7926-4396-BCB4-D0F59C4DC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C5A02F-6B64-49BF-BB1B-411A40527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42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08D0F2-CFC8-4856-BD66-FE121D3C8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17/06/2020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810633-20A5-46ED-9905-6EEC30BDD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B12D7B-F223-4A11-8EA7-5D0D75414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05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09882-6A18-46C3-A5DC-F88511989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94F6A-31AC-4124-9567-CA72F4259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EB9B8C-6424-4AA1-87AD-084E365F00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533242-5D08-4BDA-BC88-5371E948C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17/06/2020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1A230-E412-42EB-A7D3-3387A6BBB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6260BE-7488-4EA3-8334-CE18B869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77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D4ACB-75E9-4F1A-B999-5210C80B4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5E96FA-713E-4E7F-9AEF-0756888ED5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42EDD-F5CA-4288-856B-B59A025C64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D564EE-40BE-463A-980D-F36DC3349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17/06/2020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B3D42A-D52E-4D37-8F1D-02B7A0099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3F0895-8352-4445-8542-9E9EB2B66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82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466C9D-782A-45A7-A4A0-855B744BC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09EF60-EC83-43B9-9323-0303E7182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A88478-8BAB-4F8D-B0CB-0AF0EBF75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74CB4-ECE1-44B1-A034-17F654018AD5}" type="datetimeFigureOut">
              <a:rPr lang="en-US" smtClean="0"/>
              <a:t>17/06/2020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FA105-6BD8-4916-BD65-EA0A53DF8C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A17B4-89F7-4703-9B71-5A0D50766E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47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9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1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8.png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0.png"/><Relationship Id="rId4" Type="http://schemas.openxmlformats.org/officeDocument/2006/relationships/image" Target="../media/image12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8.png"/><Relationship Id="rId4" Type="http://schemas.openxmlformats.org/officeDocument/2006/relationships/image" Target="../media/image12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7" Type="http://schemas.openxmlformats.org/officeDocument/2006/relationships/image" Target="../media/image128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5" Type="http://schemas.openxmlformats.org/officeDocument/2006/relationships/image" Target="../media/image132.png"/><Relationship Id="rId4" Type="http://schemas.openxmlformats.org/officeDocument/2006/relationships/image" Target="../media/image13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2.png"/><Relationship Id="rId4" Type="http://schemas.openxmlformats.org/officeDocument/2006/relationships/image" Target="../media/image14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png"/><Relationship Id="rId5" Type="http://schemas.openxmlformats.org/officeDocument/2006/relationships/image" Target="../media/image144.png"/><Relationship Id="rId4" Type="http://schemas.openxmlformats.org/officeDocument/2006/relationships/image" Target="../media/image14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3.png"/><Relationship Id="rId4" Type="http://schemas.openxmlformats.org/officeDocument/2006/relationships/image" Target="../media/image1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7.png"/><Relationship Id="rId7" Type="http://schemas.openxmlformats.org/officeDocument/2006/relationships/image" Target="../media/image2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image" Target="../media/image1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D1538F-FDC2-4C81-8363-046FCCAB1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575" y="417438"/>
            <a:ext cx="9915525" cy="23145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B81E1A-32FD-42F8-AD38-579C5253DEB5}"/>
              </a:ext>
            </a:extLst>
          </p:cNvPr>
          <p:cNvSpPr txBox="1"/>
          <p:nvPr/>
        </p:nvSpPr>
        <p:spPr>
          <a:xfrm>
            <a:off x="3444536" y="5505342"/>
            <a:ext cx="6339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4000" dirty="0"/>
              <a:t>د. احمد سليمان عبدالله</a:t>
            </a:r>
            <a:endParaRPr lang="en-US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4E0AD8-BAEF-48B9-BA42-05F26DB0B9FB}"/>
              </a:ext>
            </a:extLst>
          </p:cNvPr>
          <p:cNvSpPr txBox="1"/>
          <p:nvPr/>
        </p:nvSpPr>
        <p:spPr>
          <a:xfrm>
            <a:off x="3169326" y="4574665"/>
            <a:ext cx="6339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7030A0"/>
                </a:solidFill>
              </a:rPr>
              <a:t>By Dr. Ahmed S. Abdullah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09EDD-71AA-4665-AC6D-9662839512F8}"/>
              </a:ext>
            </a:extLst>
          </p:cNvPr>
          <p:cNvSpPr/>
          <p:nvPr/>
        </p:nvSpPr>
        <p:spPr>
          <a:xfrm>
            <a:off x="844169" y="3643988"/>
            <a:ext cx="105036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  <a:latin typeface="ItcKabel-Book"/>
              </a:rPr>
              <a:t>The Circuit Elements in The Phasor Domain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FF4F54-E27C-4670-8B63-347C5D963A65}"/>
              </a:ext>
            </a:extLst>
          </p:cNvPr>
          <p:cNvSpPr/>
          <p:nvPr/>
        </p:nvSpPr>
        <p:spPr>
          <a:xfrm>
            <a:off x="4670320" y="2798513"/>
            <a:ext cx="29002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ItcKabel-Book"/>
              </a:rPr>
              <a:t>AC Circuits</a:t>
            </a:r>
            <a:endParaRPr lang="en-US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145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301F88-39DB-47D9-BE9A-8BEE838DC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7245" y="2950146"/>
            <a:ext cx="7315200" cy="35775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D98234-E1BE-4220-87A4-A223683B30EF}"/>
              </a:ext>
            </a:extLst>
          </p:cNvPr>
          <p:cNvSpPr/>
          <p:nvPr/>
        </p:nvSpPr>
        <p:spPr>
          <a:xfrm>
            <a:off x="3501378" y="764910"/>
            <a:ext cx="51892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66FF"/>
                </a:solidFill>
                <a:latin typeface="Univers-Bold"/>
              </a:rPr>
              <a:t>AVERAGE POWER AND POWER FACTOR</a:t>
            </a:r>
            <a:endParaRPr lang="en-US" sz="2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9A7074-CA0E-433A-92FE-2684313C7E93}"/>
              </a:ext>
            </a:extLst>
          </p:cNvPr>
          <p:cNvSpPr/>
          <p:nvPr/>
        </p:nvSpPr>
        <p:spPr>
          <a:xfrm>
            <a:off x="2670959" y="118579"/>
            <a:ext cx="68500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AC Through Pure Inductance Alone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7F74BF-EDAD-4A65-90E8-25BA47318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2" y="3187218"/>
            <a:ext cx="4924425" cy="58102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E2885B9-483E-488C-9CCB-FC8C1C1E72AF}"/>
              </a:ext>
            </a:extLst>
          </p:cNvPr>
          <p:cNvSpPr/>
          <p:nvPr/>
        </p:nvSpPr>
        <p:spPr>
          <a:xfrm>
            <a:off x="64002" y="4031014"/>
            <a:ext cx="46107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Times-Roman"/>
              </a:rPr>
              <a:t>After some trigonometric manipulation, </a:t>
            </a:r>
          </a:p>
          <a:p>
            <a:r>
              <a:rPr lang="en-US" sz="2000" b="1" dirty="0">
                <a:solidFill>
                  <a:srgbClr val="0070C0"/>
                </a:solidFill>
                <a:latin typeface="Times-Roman"/>
              </a:rPr>
              <a:t>this reduces to</a:t>
            </a:r>
            <a:endParaRPr lang="en-US" sz="20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60789E8-6195-402D-8E6D-E166682283BF}"/>
                  </a:ext>
                </a:extLst>
              </p:cNvPr>
              <p:cNvSpPr txBox="1"/>
              <p:nvPr/>
            </p:nvSpPr>
            <p:spPr>
              <a:xfrm>
                <a:off x="282687" y="2013571"/>
                <a:ext cx="430659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  <m:func>
                        <m:func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𝟗𝟎</m:t>
                              </m:r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𝒐</m:t>
                              </m:r>
                            </m:sup>
                          </m:sSup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60789E8-6195-402D-8E6D-E16668228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687" y="2013571"/>
                <a:ext cx="4306592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D66D51C-8F5D-49B0-9176-C93D03DAE76A}"/>
                  </a:ext>
                </a:extLst>
              </p:cNvPr>
              <p:cNvSpPr txBox="1"/>
              <p:nvPr/>
            </p:nvSpPr>
            <p:spPr>
              <a:xfrm>
                <a:off x="501445" y="2538402"/>
                <a:ext cx="261766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  <m:func>
                        <m:func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</m:func>
                    </m:oMath>
                  </m:oMathPara>
                </a14:m>
                <a:endParaRPr lang="en-US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D66D51C-8F5D-49B0-9176-C93D03DAE7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45" y="2538402"/>
                <a:ext cx="2617660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97BE5FA1-77B6-479D-AB64-F1EC5DE4BEF9}"/>
              </a:ext>
            </a:extLst>
          </p:cNvPr>
          <p:cNvSpPr/>
          <p:nvPr/>
        </p:nvSpPr>
        <p:spPr>
          <a:xfrm>
            <a:off x="282687" y="1324421"/>
            <a:ext cx="100394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ItcKabel-Book"/>
              </a:rPr>
              <a:t>For a purely </a:t>
            </a:r>
            <a:r>
              <a:rPr lang="en-US" sz="3200" dirty="0">
                <a:solidFill>
                  <a:srgbClr val="009E70"/>
                </a:solidFill>
                <a:latin typeface="ItcKabel-Medium"/>
              </a:rPr>
              <a:t>inductive load</a:t>
            </a:r>
            <a:r>
              <a:rPr lang="en-US" sz="3200" dirty="0">
                <a:solidFill>
                  <a:srgbClr val="000000"/>
                </a:solidFill>
                <a:latin typeface="ItcKabel-Book"/>
              </a:rPr>
              <a:t>, current lags voltage by 90°.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B02B59F-514D-446E-8564-982CC4DDF8ED}"/>
                  </a:ext>
                </a:extLst>
              </p:cNvPr>
              <p:cNvSpPr/>
              <p:nvPr/>
            </p:nvSpPr>
            <p:spPr>
              <a:xfrm>
                <a:off x="276329" y="5179218"/>
                <a:ext cx="3067891" cy="89614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sub>
                          </m:sSub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𝒄𝒐𝒔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</m:oMath>
                  </m:oMathPara>
                </a14:m>
                <a:endPara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B02B59F-514D-446E-8564-982CC4DDF8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329" y="5179218"/>
                <a:ext cx="3067891" cy="8961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4022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523C48-3168-4B83-BF82-7C7C969ED8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5932"/>
          <a:stretch/>
        </p:blipFill>
        <p:spPr>
          <a:xfrm>
            <a:off x="282687" y="3167061"/>
            <a:ext cx="10706100" cy="243488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D98234-E1BE-4220-87A4-A223683B30EF}"/>
              </a:ext>
            </a:extLst>
          </p:cNvPr>
          <p:cNvSpPr/>
          <p:nvPr/>
        </p:nvSpPr>
        <p:spPr>
          <a:xfrm>
            <a:off x="3501378" y="764910"/>
            <a:ext cx="51892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66FF"/>
                </a:solidFill>
                <a:latin typeface="Univers-Bold"/>
              </a:rPr>
              <a:t>AVERAGE POWER AND POWER FACTOR</a:t>
            </a:r>
            <a:endParaRPr lang="en-US" sz="2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9A7074-CA0E-433A-92FE-2684313C7E93}"/>
              </a:ext>
            </a:extLst>
          </p:cNvPr>
          <p:cNvSpPr/>
          <p:nvPr/>
        </p:nvSpPr>
        <p:spPr>
          <a:xfrm>
            <a:off x="2670959" y="118579"/>
            <a:ext cx="68500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AC Through Pure Inductance Alone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7BE5FA1-77B6-479D-AB64-F1EC5DE4BEF9}"/>
              </a:ext>
            </a:extLst>
          </p:cNvPr>
          <p:cNvSpPr/>
          <p:nvPr/>
        </p:nvSpPr>
        <p:spPr>
          <a:xfrm>
            <a:off x="282687" y="1324421"/>
            <a:ext cx="100394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ItcKabel-Book"/>
              </a:rPr>
              <a:t>For a purely </a:t>
            </a:r>
            <a:r>
              <a:rPr lang="en-US" sz="3200" dirty="0">
                <a:solidFill>
                  <a:srgbClr val="009E70"/>
                </a:solidFill>
                <a:latin typeface="ItcKabel-Medium"/>
              </a:rPr>
              <a:t>inductive load</a:t>
            </a:r>
            <a:r>
              <a:rPr lang="en-US" sz="3200" dirty="0">
                <a:solidFill>
                  <a:srgbClr val="000000"/>
                </a:solidFill>
                <a:latin typeface="ItcKabel-Book"/>
              </a:rPr>
              <a:t>, current lags voltage by 90°.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C20CF71-AFAF-44CC-8892-7A168BC1862D}"/>
                  </a:ext>
                </a:extLst>
              </p:cNvPr>
              <p:cNvSpPr/>
              <p:nvPr/>
            </p:nvSpPr>
            <p:spPr>
              <a:xfrm>
                <a:off x="360742" y="2090057"/>
                <a:ext cx="3067891" cy="89614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sub>
                          </m:sSub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𝒄𝒐𝒔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</m:oMath>
                  </m:oMathPara>
                </a14:m>
                <a:endPara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C20CF71-AFAF-44CC-8892-7A168BC186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742" y="2090057"/>
                <a:ext cx="3067891" cy="8961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69A15C33-2274-4AD7-B507-305B08A908F2}"/>
              </a:ext>
            </a:extLst>
          </p:cNvPr>
          <p:cNvSpPr/>
          <p:nvPr/>
        </p:nvSpPr>
        <p:spPr>
          <a:xfrm>
            <a:off x="282687" y="5631425"/>
            <a:ext cx="107061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0066FF"/>
                </a:solidFill>
                <a:latin typeface="Times-BoldItalic"/>
              </a:rPr>
              <a:t>The average power or power dissipated by the ideal inductor</a:t>
            </a:r>
          </a:p>
          <a:p>
            <a:pPr algn="just"/>
            <a:r>
              <a:rPr lang="en-US" sz="3200" b="1" dirty="0">
                <a:solidFill>
                  <a:srgbClr val="0066FF"/>
                </a:solidFill>
                <a:latin typeface="Times-BoldItalic"/>
              </a:rPr>
              <a:t> (no associated resistance) is zero watts.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30630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D98234-E1BE-4220-87A4-A223683B30EF}"/>
              </a:ext>
            </a:extLst>
          </p:cNvPr>
          <p:cNvSpPr/>
          <p:nvPr/>
        </p:nvSpPr>
        <p:spPr>
          <a:xfrm>
            <a:off x="3501378" y="764910"/>
            <a:ext cx="51892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66FF"/>
                </a:solidFill>
                <a:latin typeface="Univers-Bold"/>
              </a:rPr>
              <a:t>AVERAGE POWER AND POWER FACTOR</a:t>
            </a:r>
            <a:endParaRPr lang="en-US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F2818B-0650-44F7-89CB-AAF433194F09}"/>
              </a:ext>
            </a:extLst>
          </p:cNvPr>
          <p:cNvSpPr/>
          <p:nvPr/>
        </p:nvSpPr>
        <p:spPr>
          <a:xfrm>
            <a:off x="780661" y="1375618"/>
            <a:ext cx="103974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latin typeface="ItcKabel-Book"/>
              </a:rPr>
              <a:t>The </a:t>
            </a:r>
            <a:r>
              <a:rPr lang="en-US" sz="2800" dirty="0">
                <a:solidFill>
                  <a:srgbClr val="009E70"/>
                </a:solidFill>
                <a:latin typeface="ItcKabel-Medium"/>
              </a:rPr>
              <a:t>power factor </a:t>
            </a:r>
            <a:r>
              <a:rPr lang="en-US" sz="2800" dirty="0">
                <a:solidFill>
                  <a:srgbClr val="000000"/>
                </a:solidFill>
                <a:latin typeface="ItcKabel-Book"/>
              </a:rPr>
              <a:t>is the cosine of the phase difference between voltage and current. It is also the cosine of the angle of the load impedance.</a:t>
            </a: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D6830E-77DE-40D3-805A-B7A4109E4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661" y="2971211"/>
            <a:ext cx="4362450" cy="7524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576A753-38AD-46AB-918F-6F72B557F5A1}"/>
                  </a:ext>
                </a:extLst>
              </p:cNvPr>
              <p:cNvSpPr/>
              <p:nvPr/>
            </p:nvSpPr>
            <p:spPr>
              <a:xfrm>
                <a:off x="780660" y="3838086"/>
                <a:ext cx="10397411" cy="983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>
                    <a:solidFill>
                      <a:srgbClr val="000000"/>
                    </a:solidFill>
                    <a:latin typeface="ItcKabel-Book"/>
                  </a:rPr>
                  <a:t>Angle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ItcKabel-Book"/>
                  </a:rPr>
                  <a:t> is the angle between voltage and current. For a purely </a:t>
                </a:r>
                <a:r>
                  <a:rPr lang="en-US" sz="2800" dirty="0">
                    <a:solidFill>
                      <a:srgbClr val="009E70"/>
                    </a:solidFill>
                    <a:latin typeface="ItcKabel-Medium"/>
                  </a:rPr>
                  <a:t>inductive load</a:t>
                </a:r>
                <a:r>
                  <a:rPr lang="en-US" sz="2800" dirty="0">
                    <a:solidFill>
                      <a:srgbClr val="000000"/>
                    </a:solidFill>
                    <a:latin typeface="ItcKabel-Book"/>
                  </a:rPr>
                  <a:t>, current lags voltage by 90°, so that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𝟗𝟎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𝒐</m:t>
                        </m:r>
                      </m:sup>
                    </m:sSup>
                  </m:oMath>
                </a14:m>
                <a:endParaRPr lang="en-US" sz="2800" dirty="0">
                  <a:solidFill>
                    <a:srgbClr val="000000"/>
                  </a:solidFill>
                  <a:latin typeface="ItcKabel-Book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576A753-38AD-46AB-918F-6F72B557F5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660" y="3838086"/>
                <a:ext cx="10397411" cy="983218"/>
              </a:xfrm>
              <a:prstGeom prst="rect">
                <a:avLst/>
              </a:prstGeom>
              <a:blipFill>
                <a:blip r:embed="rId3"/>
                <a:stretch>
                  <a:fillRect l="-1172" t="-6211" r="-1231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15CEC0E-02C9-4453-A983-9EB040DBA2AC}"/>
                  </a:ext>
                </a:extLst>
              </p:cNvPr>
              <p:cNvSpPr txBox="1"/>
              <p:nvPr/>
            </p:nvSpPr>
            <p:spPr>
              <a:xfrm>
                <a:off x="780660" y="5165142"/>
                <a:ext cx="3969100" cy="4641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p>
                            <m:sSupPr>
                              <m:ctrlPr>
                                <a:rPr lang="en-US" sz="2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𝟗𝟎</m:t>
                              </m:r>
                            </m:e>
                            <m:sup>
                              <m:r>
                                <a:rPr lang="en-US" sz="2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e>
                      </m:func>
                    </m:oMath>
                  </m:oMathPara>
                </a14:m>
                <a:endParaRPr lang="en-US" sz="2800" b="1" i="1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15CEC0E-02C9-4453-A983-9EB040DBA2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660" y="5165142"/>
                <a:ext cx="3969100" cy="464101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C2AC8285-2D38-47EE-AE89-EC06A35FC47F}"/>
              </a:ext>
            </a:extLst>
          </p:cNvPr>
          <p:cNvSpPr/>
          <p:nvPr/>
        </p:nvSpPr>
        <p:spPr>
          <a:xfrm>
            <a:off x="2670959" y="118579"/>
            <a:ext cx="68500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AC Through Pure Inductance Alone</a:t>
            </a:r>
          </a:p>
        </p:txBody>
      </p:sp>
    </p:spTree>
    <p:extLst>
      <p:ext uri="{BB962C8B-B14F-4D97-AF65-F5344CB8AC3E}">
        <p14:creationId xmlns:p14="http://schemas.microsoft.com/office/powerpoint/2010/main" val="1454359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DCD9264-1EE4-4E03-B253-8518A7ECEB92}"/>
              </a:ext>
            </a:extLst>
          </p:cNvPr>
          <p:cNvSpPr/>
          <p:nvPr/>
        </p:nvSpPr>
        <p:spPr>
          <a:xfrm>
            <a:off x="2820039" y="118579"/>
            <a:ext cx="65519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AC Through Pure Capacitor Alone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A8C645E-E296-4DA1-91BB-FA02A3A056AA}"/>
              </a:ext>
            </a:extLst>
          </p:cNvPr>
          <p:cNvSpPr/>
          <p:nvPr/>
        </p:nvSpPr>
        <p:spPr>
          <a:xfrm>
            <a:off x="904568" y="5309108"/>
            <a:ext cx="109341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66FF"/>
                </a:solidFill>
                <a:latin typeface="Times-BoldItalic"/>
              </a:rPr>
              <a:t>For an capacitor, </a:t>
            </a:r>
            <a:r>
              <a:rPr lang="en-US" sz="3200" b="1" i="1" dirty="0" err="1">
                <a:solidFill>
                  <a:srgbClr val="0066FF"/>
                </a:solidFill>
                <a:latin typeface="Grk"/>
              </a:rPr>
              <a:t>i</a:t>
            </a:r>
            <a:r>
              <a:rPr lang="en-US" sz="3200" b="1" i="1" baseline="-25000" dirty="0" err="1">
                <a:solidFill>
                  <a:srgbClr val="0066FF"/>
                </a:solidFill>
                <a:latin typeface="Times-BoldItalic"/>
              </a:rPr>
              <a:t>C</a:t>
            </a:r>
            <a:r>
              <a:rPr lang="en-US" sz="3200" b="1" dirty="0">
                <a:solidFill>
                  <a:srgbClr val="0066FF"/>
                </a:solidFill>
                <a:latin typeface="Times-BoldItalic"/>
              </a:rPr>
              <a:t> leads </a:t>
            </a:r>
            <a:r>
              <a:rPr lang="en-US" sz="3200" b="1" i="1" dirty="0">
                <a:solidFill>
                  <a:srgbClr val="0066FF"/>
                </a:solidFill>
                <a:latin typeface="Times-BoldItalic"/>
              </a:rPr>
              <a:t>V</a:t>
            </a:r>
            <a:r>
              <a:rPr lang="en-US" sz="3200" b="1" i="1" baseline="-25000" dirty="0">
                <a:solidFill>
                  <a:srgbClr val="0066FF"/>
                </a:solidFill>
                <a:latin typeface="Times-BoldItalic"/>
              </a:rPr>
              <a:t>C</a:t>
            </a:r>
            <a:r>
              <a:rPr lang="en-US" sz="3200" b="1" dirty="0">
                <a:solidFill>
                  <a:srgbClr val="0066FF"/>
                </a:solidFill>
                <a:latin typeface="Times-BoldItalic"/>
              </a:rPr>
              <a:t> by 90°, or </a:t>
            </a:r>
            <a:r>
              <a:rPr lang="en-US" sz="3200" b="1" i="1" dirty="0">
                <a:solidFill>
                  <a:srgbClr val="0066FF"/>
                </a:solidFill>
                <a:latin typeface="Times-BoldItalic"/>
              </a:rPr>
              <a:t>V</a:t>
            </a:r>
            <a:r>
              <a:rPr lang="en-US" sz="3200" b="1" i="1" baseline="-25000" dirty="0">
                <a:solidFill>
                  <a:srgbClr val="0066FF"/>
                </a:solidFill>
                <a:latin typeface="Times-BoldItalic"/>
              </a:rPr>
              <a:t>C</a:t>
            </a:r>
            <a:r>
              <a:rPr lang="en-US" sz="3200" b="1" dirty="0">
                <a:solidFill>
                  <a:srgbClr val="0066FF"/>
                </a:solidFill>
                <a:latin typeface="Times-BoldItalic"/>
              </a:rPr>
              <a:t> lags </a:t>
            </a:r>
            <a:r>
              <a:rPr lang="en-US" sz="3200" b="1" i="1" dirty="0" err="1">
                <a:solidFill>
                  <a:srgbClr val="0066FF"/>
                </a:solidFill>
                <a:latin typeface="Grk"/>
              </a:rPr>
              <a:t>i</a:t>
            </a:r>
            <a:r>
              <a:rPr lang="en-US" sz="3200" b="1" i="1" baseline="-25000" dirty="0" err="1">
                <a:solidFill>
                  <a:srgbClr val="0066FF"/>
                </a:solidFill>
                <a:latin typeface="Times-BoldItalic"/>
              </a:rPr>
              <a:t>C</a:t>
            </a:r>
            <a:r>
              <a:rPr lang="en-US" sz="3200" b="1" dirty="0">
                <a:solidFill>
                  <a:srgbClr val="0066FF"/>
                </a:solidFill>
                <a:latin typeface="Times-BoldItalic"/>
              </a:rPr>
              <a:t> by 90°.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3D738E-11EE-4E59-B6FF-404A073A9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2889"/>
            <a:ext cx="4802114" cy="3657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0494C1-A011-4E78-A619-5848AFC07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095" y="1107879"/>
            <a:ext cx="6179646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941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65A0C86-DB0B-4208-98EE-2CCAA67A0424}"/>
                  </a:ext>
                </a:extLst>
              </p:cNvPr>
              <p:cNvSpPr txBox="1"/>
              <p:nvPr/>
            </p:nvSpPr>
            <p:spPr>
              <a:xfrm>
                <a:off x="580727" y="1037860"/>
                <a:ext cx="351518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  <m:func>
                        <m:funcPr>
                          <m:ctrlP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</m:func>
                    </m:oMath>
                  </m:oMathPara>
                </a14:m>
                <a:endParaRPr 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65A0C86-DB0B-4208-98EE-2CCAA67A04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727" y="1037860"/>
                <a:ext cx="3515186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02B3A873-7161-4F2B-AE3B-8651553AC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459" y="2725428"/>
            <a:ext cx="4105275" cy="66675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0F589B3-2411-49E2-BC8D-D7BDAFA86E3D}"/>
              </a:ext>
            </a:extLst>
          </p:cNvPr>
          <p:cNvSpPr/>
          <p:nvPr/>
        </p:nvSpPr>
        <p:spPr>
          <a:xfrm>
            <a:off x="987459" y="4418833"/>
            <a:ext cx="109900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-Roman"/>
              </a:rPr>
              <a:t>This ratio is defined as </a:t>
            </a:r>
            <a:r>
              <a:rPr lang="en-US" sz="2800" b="1" dirty="0">
                <a:solidFill>
                  <a:srgbClr val="2680FF"/>
                </a:solidFill>
                <a:latin typeface="Times-Bold"/>
              </a:rPr>
              <a:t>Capacitive Reactance</a:t>
            </a:r>
            <a:r>
              <a:rPr lang="en-US" sz="2800" b="1" dirty="0">
                <a:solidFill>
                  <a:srgbClr val="2680FF"/>
                </a:solidFill>
              </a:rPr>
              <a:t> </a:t>
            </a:r>
            <a:r>
              <a:rPr lang="en-US" sz="2800" dirty="0">
                <a:latin typeface="Times-Roman"/>
              </a:rPr>
              <a:t>and is given the symbol </a:t>
            </a:r>
            <a:r>
              <a:rPr lang="en-US" sz="2800" i="1" dirty="0">
                <a:solidFill>
                  <a:srgbClr val="0070C0"/>
                </a:solidFill>
                <a:latin typeface="Times-Italic"/>
              </a:rPr>
              <a:t>X</a:t>
            </a:r>
            <a:r>
              <a:rPr lang="en-US" sz="2800" i="1" baseline="-25000" dirty="0">
                <a:solidFill>
                  <a:srgbClr val="0070C0"/>
                </a:solidFill>
                <a:latin typeface="Times-Italic"/>
              </a:rPr>
              <a:t>C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EC1DE7A-69AC-4AFD-9EE5-65A6ACE8581B}"/>
                  </a:ext>
                </a:extLst>
              </p:cNvPr>
              <p:cNvSpPr/>
              <p:nvPr/>
            </p:nvSpPr>
            <p:spPr>
              <a:xfrm>
                <a:off x="6258993" y="5294999"/>
                <a:ext cx="3211264" cy="977319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𝒇𝑪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(</m:t>
                      </m:r>
                      <m:r>
                        <a:rPr lang="el-GR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EC1DE7A-69AC-4AFD-9EE5-65A6ACE858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8993" y="5294999"/>
                <a:ext cx="3211264" cy="9773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D9D798D9-D2C8-4744-8934-ACEC347216CA}"/>
              </a:ext>
            </a:extLst>
          </p:cNvPr>
          <p:cNvSpPr/>
          <p:nvPr/>
        </p:nvSpPr>
        <p:spPr>
          <a:xfrm>
            <a:off x="2820039" y="118579"/>
            <a:ext cx="65519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AC Through Pure Capacitor Alone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63D4B2-E6B5-47E0-9177-5F4433DFFC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925" y="1625332"/>
            <a:ext cx="8410575" cy="10001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7F9FDE-0298-4B07-AA9F-D91ED7D19F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562" y="3392178"/>
            <a:ext cx="3457575" cy="771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4DABC6-CA17-43AC-9CB3-1E98669457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8949" y="2625457"/>
            <a:ext cx="2038350" cy="6667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04C08F-E025-485F-86BF-B1CEB379C7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33611" y="3314956"/>
            <a:ext cx="2038350" cy="1181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3F6DBD-669D-4492-901A-4979F69945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5570" y="5023209"/>
            <a:ext cx="267652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125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D98234-E1BE-4220-87A4-A223683B30EF}"/>
              </a:ext>
            </a:extLst>
          </p:cNvPr>
          <p:cNvSpPr/>
          <p:nvPr/>
        </p:nvSpPr>
        <p:spPr>
          <a:xfrm>
            <a:off x="3501378" y="764910"/>
            <a:ext cx="51892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66FF"/>
                </a:solidFill>
                <a:latin typeface="Univers-Bold"/>
              </a:rPr>
              <a:t>AVERAGE POWER AND POWER FACTOR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C8468A0-EFDE-48D8-8611-3B82FE4E5E3D}"/>
                  </a:ext>
                </a:extLst>
              </p:cNvPr>
              <p:cNvSpPr txBox="1"/>
              <p:nvPr/>
            </p:nvSpPr>
            <p:spPr>
              <a:xfrm>
                <a:off x="282687" y="2013571"/>
                <a:ext cx="430659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  <m:func>
                        <m:func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𝟗𝟎</m:t>
                              </m:r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𝒐</m:t>
                              </m:r>
                            </m:sup>
                          </m:sSup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C8468A0-EFDE-48D8-8611-3B82FE4E5E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687" y="2013571"/>
                <a:ext cx="4306592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F7674D9-638E-4DB4-9445-9A413B609783}"/>
                  </a:ext>
                </a:extLst>
              </p:cNvPr>
              <p:cNvSpPr txBox="1"/>
              <p:nvPr/>
            </p:nvSpPr>
            <p:spPr>
              <a:xfrm>
                <a:off x="-42117" y="2538402"/>
                <a:ext cx="351518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  <m:func>
                        <m:func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</m:func>
                    </m:oMath>
                  </m:oMathPara>
                </a14:m>
                <a:endParaRPr lang="en-US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F7674D9-638E-4DB4-9445-9A413B609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2117" y="2538402"/>
                <a:ext cx="3515186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F13CE142-0C5C-40D8-8F98-7F38BAFCA4F0}"/>
              </a:ext>
            </a:extLst>
          </p:cNvPr>
          <p:cNvSpPr/>
          <p:nvPr/>
        </p:nvSpPr>
        <p:spPr>
          <a:xfrm>
            <a:off x="282687" y="1324421"/>
            <a:ext cx="100394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ItcKabel-Book"/>
              </a:rPr>
              <a:t>For a purely </a:t>
            </a:r>
            <a:r>
              <a:rPr lang="en-US" sz="3200" dirty="0">
                <a:solidFill>
                  <a:srgbClr val="009E70"/>
                </a:solidFill>
                <a:latin typeface="ItcKabel-Medium"/>
              </a:rPr>
              <a:t>Capacitive load</a:t>
            </a:r>
            <a:r>
              <a:rPr lang="en-US" sz="3200" dirty="0">
                <a:solidFill>
                  <a:srgbClr val="000000"/>
                </a:solidFill>
                <a:latin typeface="ItcKabel-Book"/>
              </a:rPr>
              <a:t>, current leads voltage by 90°.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A35CCD-3F43-4D77-81DA-71E5999BABE5}"/>
              </a:ext>
            </a:extLst>
          </p:cNvPr>
          <p:cNvSpPr/>
          <p:nvPr/>
        </p:nvSpPr>
        <p:spPr>
          <a:xfrm>
            <a:off x="2820039" y="118579"/>
            <a:ext cx="65519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AC Through Pure Capacitor Alone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8A66E0-BAAD-4E3D-9B37-2D03A33245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687" y="3073664"/>
            <a:ext cx="5810250" cy="723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E5778D-2A85-40A3-B3CF-853E60985F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4786" y="2068597"/>
            <a:ext cx="4476750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778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730CD44-24D5-413C-8DD6-63EE3D8E9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2969289"/>
            <a:ext cx="7315200" cy="35775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D98234-E1BE-4220-87A4-A223683B30EF}"/>
              </a:ext>
            </a:extLst>
          </p:cNvPr>
          <p:cNvSpPr/>
          <p:nvPr/>
        </p:nvSpPr>
        <p:spPr>
          <a:xfrm>
            <a:off x="3501378" y="764910"/>
            <a:ext cx="51892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66FF"/>
                </a:solidFill>
                <a:latin typeface="Univers-Bold"/>
              </a:rPr>
              <a:t>AVERAGE POWER AND POWER FACTOR</a:t>
            </a:r>
            <a:endParaRPr lang="en-US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2885B9-483E-488C-9CCB-FC8C1C1E72AF}"/>
              </a:ext>
            </a:extLst>
          </p:cNvPr>
          <p:cNvSpPr/>
          <p:nvPr/>
        </p:nvSpPr>
        <p:spPr>
          <a:xfrm>
            <a:off x="0" y="3933702"/>
            <a:ext cx="45466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Times-Roman"/>
              </a:rPr>
              <a:t>After some trigonometric manipulation,</a:t>
            </a:r>
          </a:p>
          <a:p>
            <a:r>
              <a:rPr lang="en-US" sz="2000" b="1" dirty="0">
                <a:solidFill>
                  <a:srgbClr val="0070C0"/>
                </a:solidFill>
                <a:latin typeface="Times-Roman"/>
              </a:rPr>
              <a:t> this reduces to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7BE5FA1-77B6-479D-AB64-F1EC5DE4BEF9}"/>
              </a:ext>
            </a:extLst>
          </p:cNvPr>
          <p:cNvSpPr/>
          <p:nvPr/>
        </p:nvSpPr>
        <p:spPr>
          <a:xfrm>
            <a:off x="282687" y="1324421"/>
            <a:ext cx="100394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ItcKabel-Book"/>
              </a:rPr>
              <a:t>For a purely </a:t>
            </a:r>
            <a:r>
              <a:rPr lang="en-US" sz="3200" dirty="0">
                <a:solidFill>
                  <a:srgbClr val="009E70"/>
                </a:solidFill>
                <a:latin typeface="ItcKabel-Medium"/>
              </a:rPr>
              <a:t>Capacitive load</a:t>
            </a:r>
            <a:r>
              <a:rPr lang="en-US" sz="3200" dirty="0">
                <a:solidFill>
                  <a:srgbClr val="000000"/>
                </a:solidFill>
                <a:latin typeface="ItcKabel-Book"/>
              </a:rPr>
              <a:t>, current leads voltage by 90°.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A876D1-FB1A-41F4-8784-924373B2CE92}"/>
              </a:ext>
            </a:extLst>
          </p:cNvPr>
          <p:cNvSpPr/>
          <p:nvPr/>
        </p:nvSpPr>
        <p:spPr>
          <a:xfrm>
            <a:off x="2820039" y="118579"/>
            <a:ext cx="65519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AC Through Pure Capacitor Alone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C0A11C9-46B1-4B25-AD55-689896ACC4E2}"/>
                  </a:ext>
                </a:extLst>
              </p:cNvPr>
              <p:cNvSpPr txBox="1"/>
              <p:nvPr/>
            </p:nvSpPr>
            <p:spPr>
              <a:xfrm>
                <a:off x="282687" y="2013571"/>
                <a:ext cx="430659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  <m:func>
                        <m:func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𝟗𝟎</m:t>
                              </m:r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𝒐</m:t>
                              </m:r>
                            </m:sup>
                          </m:sSup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C0A11C9-46B1-4B25-AD55-689896ACC4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687" y="2013571"/>
                <a:ext cx="4306592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D36A443-1F9B-412E-9DED-9B764E667992}"/>
                  </a:ext>
                </a:extLst>
              </p:cNvPr>
              <p:cNvSpPr txBox="1"/>
              <p:nvPr/>
            </p:nvSpPr>
            <p:spPr>
              <a:xfrm>
                <a:off x="-42117" y="2538402"/>
                <a:ext cx="351518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  <m:func>
                        <m:func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</m:func>
                    </m:oMath>
                  </m:oMathPara>
                </a14:m>
                <a:endParaRPr lang="en-US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D36A443-1F9B-412E-9DED-9B764E667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2117" y="2538402"/>
                <a:ext cx="3515186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93A234D7-AB3A-4700-B6B7-7B3AE267B7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395" y="3209916"/>
            <a:ext cx="5448300" cy="5429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D014FFB-248E-477C-88EB-85779610B5B6}"/>
                  </a:ext>
                </a:extLst>
              </p:cNvPr>
              <p:cNvSpPr/>
              <p:nvPr/>
            </p:nvSpPr>
            <p:spPr>
              <a:xfrm>
                <a:off x="510031" y="4967957"/>
                <a:ext cx="3083921" cy="89614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sub>
                          </m:sSub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𝒄𝒐𝒔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</m:oMath>
                  </m:oMathPara>
                </a14:m>
                <a:endPara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D014FFB-248E-477C-88EB-85779610B5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031" y="4967957"/>
                <a:ext cx="3083921" cy="8961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4829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523C48-3168-4B83-BF82-7C7C969ED8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5932"/>
          <a:stretch/>
        </p:blipFill>
        <p:spPr>
          <a:xfrm>
            <a:off x="282687" y="3167061"/>
            <a:ext cx="10706100" cy="243488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D98234-E1BE-4220-87A4-A223683B30EF}"/>
              </a:ext>
            </a:extLst>
          </p:cNvPr>
          <p:cNvSpPr/>
          <p:nvPr/>
        </p:nvSpPr>
        <p:spPr>
          <a:xfrm>
            <a:off x="3501378" y="764910"/>
            <a:ext cx="51892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66FF"/>
                </a:solidFill>
                <a:latin typeface="Univers-Bold"/>
              </a:rPr>
              <a:t>AVERAGE POWER AND POWER FACTOR</a:t>
            </a:r>
            <a:endParaRPr lang="en-US" sz="20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7BE5FA1-77B6-479D-AB64-F1EC5DE4BEF9}"/>
              </a:ext>
            </a:extLst>
          </p:cNvPr>
          <p:cNvSpPr/>
          <p:nvPr/>
        </p:nvSpPr>
        <p:spPr>
          <a:xfrm>
            <a:off x="282687" y="1324421"/>
            <a:ext cx="100394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ItcKabel-Book"/>
              </a:rPr>
              <a:t>For a purely </a:t>
            </a:r>
            <a:r>
              <a:rPr lang="en-US" sz="3200" dirty="0">
                <a:solidFill>
                  <a:srgbClr val="009E70"/>
                </a:solidFill>
                <a:latin typeface="ItcKabel-Medium"/>
              </a:rPr>
              <a:t>Capacitive load</a:t>
            </a:r>
            <a:r>
              <a:rPr lang="en-US" sz="3200" dirty="0">
                <a:solidFill>
                  <a:srgbClr val="000000"/>
                </a:solidFill>
                <a:latin typeface="ItcKabel-Book"/>
              </a:rPr>
              <a:t>, current leads voltage by 90°.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C20CF71-AFAF-44CC-8892-7A168BC1862D}"/>
                  </a:ext>
                </a:extLst>
              </p:cNvPr>
              <p:cNvSpPr/>
              <p:nvPr/>
            </p:nvSpPr>
            <p:spPr>
              <a:xfrm>
                <a:off x="360742" y="2090057"/>
                <a:ext cx="3083921" cy="89614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sub>
                          </m:sSub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𝒄𝒐𝒔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</m:oMath>
                  </m:oMathPara>
                </a14:m>
                <a:endPara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C20CF71-AFAF-44CC-8892-7A168BC186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742" y="2090057"/>
                <a:ext cx="3083921" cy="8961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69A15C33-2274-4AD7-B507-305B08A908F2}"/>
              </a:ext>
            </a:extLst>
          </p:cNvPr>
          <p:cNvSpPr/>
          <p:nvPr/>
        </p:nvSpPr>
        <p:spPr>
          <a:xfrm>
            <a:off x="282687" y="5631425"/>
            <a:ext cx="107061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0066FF"/>
                </a:solidFill>
                <a:latin typeface="Times-BoldItalic"/>
              </a:rPr>
              <a:t>The average power or power dissipated by the ideal capacitor (no associated resistance) is zero watts.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79D7A2-4E21-42B5-A8D8-5D22F7FF44C6}"/>
              </a:ext>
            </a:extLst>
          </p:cNvPr>
          <p:cNvSpPr/>
          <p:nvPr/>
        </p:nvSpPr>
        <p:spPr>
          <a:xfrm>
            <a:off x="2820039" y="118579"/>
            <a:ext cx="65519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AC Through Pure Capacitor Alone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70CA87-10CF-41E4-8F7C-65EA0F3121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2426" y="2278224"/>
            <a:ext cx="60579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66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D98234-E1BE-4220-87A4-A223683B30EF}"/>
              </a:ext>
            </a:extLst>
          </p:cNvPr>
          <p:cNvSpPr/>
          <p:nvPr/>
        </p:nvSpPr>
        <p:spPr>
          <a:xfrm>
            <a:off x="3501378" y="764910"/>
            <a:ext cx="51892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66FF"/>
                </a:solidFill>
                <a:latin typeface="Univers-Bold"/>
              </a:rPr>
              <a:t>AVERAGE POWER AND POWER FACTOR</a:t>
            </a:r>
            <a:endParaRPr lang="en-US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F2818B-0650-44F7-89CB-AAF433194F09}"/>
              </a:ext>
            </a:extLst>
          </p:cNvPr>
          <p:cNvSpPr/>
          <p:nvPr/>
        </p:nvSpPr>
        <p:spPr>
          <a:xfrm>
            <a:off x="780661" y="1375618"/>
            <a:ext cx="103974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latin typeface="ItcKabel-Book"/>
              </a:rPr>
              <a:t>The </a:t>
            </a:r>
            <a:r>
              <a:rPr lang="en-US" sz="2800" dirty="0">
                <a:solidFill>
                  <a:srgbClr val="009E70"/>
                </a:solidFill>
                <a:latin typeface="ItcKabel-Medium"/>
              </a:rPr>
              <a:t>power factor </a:t>
            </a:r>
            <a:r>
              <a:rPr lang="en-US" sz="2800" dirty="0">
                <a:solidFill>
                  <a:srgbClr val="000000"/>
                </a:solidFill>
                <a:latin typeface="ItcKabel-Book"/>
              </a:rPr>
              <a:t>is the cosine of the phase difference between voltage and current. It is also the cosine of the angle of the load impedance.</a:t>
            </a: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D6830E-77DE-40D3-805A-B7A4109E4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661" y="2971211"/>
            <a:ext cx="4362450" cy="7524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576A753-38AD-46AB-918F-6F72B557F5A1}"/>
                  </a:ext>
                </a:extLst>
              </p:cNvPr>
              <p:cNvSpPr/>
              <p:nvPr/>
            </p:nvSpPr>
            <p:spPr>
              <a:xfrm>
                <a:off x="780660" y="3838086"/>
                <a:ext cx="10397411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>
                    <a:solidFill>
                      <a:srgbClr val="000000"/>
                    </a:solidFill>
                    <a:latin typeface="ItcKabel-Book"/>
                  </a:rPr>
                  <a:t>Angle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ItcKabel-Book"/>
                  </a:rPr>
                  <a:t> is the angle between voltage and current. For a purely </a:t>
                </a:r>
                <a:r>
                  <a:rPr lang="en-US" sz="2800" dirty="0">
                    <a:solidFill>
                      <a:srgbClr val="009E70"/>
                    </a:solidFill>
                    <a:latin typeface="ItcKabel-Medium"/>
                  </a:rPr>
                  <a:t>Capacitive load</a:t>
                </a:r>
                <a:r>
                  <a:rPr lang="en-US" sz="2800" dirty="0">
                    <a:solidFill>
                      <a:srgbClr val="000000"/>
                    </a:solidFill>
                    <a:latin typeface="ItcKabel-Book"/>
                  </a:rPr>
                  <a:t>, current leads voltage by 90°, so that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𝟗𝟎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𝒐</m:t>
                        </m:r>
                      </m:sup>
                    </m:sSup>
                  </m:oMath>
                </a14:m>
                <a:endParaRPr lang="en-US" sz="2800" dirty="0">
                  <a:solidFill>
                    <a:srgbClr val="000000"/>
                  </a:solidFill>
                  <a:latin typeface="ItcKabel-Book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576A753-38AD-46AB-918F-6F72B557F5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660" y="3838086"/>
                <a:ext cx="10397411" cy="954107"/>
              </a:xfrm>
              <a:prstGeom prst="rect">
                <a:avLst/>
              </a:prstGeom>
              <a:blipFill>
                <a:blip r:embed="rId3"/>
                <a:stretch>
                  <a:fillRect l="-1172" t="-6410" r="-1231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15CEC0E-02C9-4453-A983-9EB040DBA2AC}"/>
                  </a:ext>
                </a:extLst>
              </p:cNvPr>
              <p:cNvSpPr txBox="1"/>
              <p:nvPr/>
            </p:nvSpPr>
            <p:spPr>
              <a:xfrm>
                <a:off x="780660" y="5165142"/>
                <a:ext cx="3969100" cy="4641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p>
                            <m:sSupPr>
                              <m:ctrlPr>
                                <a:rPr lang="en-US" sz="2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𝟗𝟎</m:t>
                              </m:r>
                            </m:e>
                            <m:sup>
                              <m:r>
                                <a:rPr lang="en-US" sz="2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e>
                      </m:func>
                    </m:oMath>
                  </m:oMathPara>
                </a14:m>
                <a:endParaRPr lang="en-US" sz="2800" b="1" i="1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15CEC0E-02C9-4453-A983-9EB040DBA2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660" y="5165142"/>
                <a:ext cx="3969100" cy="464101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CCCE70B6-CD9C-40A6-84E5-D9392DEAC4A6}"/>
              </a:ext>
            </a:extLst>
          </p:cNvPr>
          <p:cNvSpPr/>
          <p:nvPr/>
        </p:nvSpPr>
        <p:spPr>
          <a:xfrm>
            <a:off x="2820039" y="118579"/>
            <a:ext cx="65519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AC Through Pure Capacitor Alone</a:t>
            </a:r>
          </a:p>
        </p:txBody>
      </p:sp>
    </p:spTree>
    <p:extLst>
      <p:ext uri="{BB962C8B-B14F-4D97-AF65-F5344CB8AC3E}">
        <p14:creationId xmlns:p14="http://schemas.microsoft.com/office/powerpoint/2010/main" val="2765147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326C2D6-0DD7-4DE1-A88F-63D1CF9D2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3994" y="2661549"/>
            <a:ext cx="5141585" cy="41148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DCD9264-1EE4-4E03-B253-8518A7ECEB92}"/>
              </a:ext>
            </a:extLst>
          </p:cNvPr>
          <p:cNvSpPr/>
          <p:nvPr/>
        </p:nvSpPr>
        <p:spPr>
          <a:xfrm>
            <a:off x="3951823" y="90583"/>
            <a:ext cx="42883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066FF"/>
                </a:solidFill>
                <a:latin typeface="Univers-Bold"/>
              </a:rPr>
              <a:t>Complex Numbers</a:t>
            </a:r>
            <a:endParaRPr lang="en-US" sz="3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0C4DA2-FC20-4E47-B3BB-1E71B0DF6975}"/>
              </a:ext>
            </a:extLst>
          </p:cNvPr>
          <p:cNvSpPr/>
          <p:nvPr/>
        </p:nvSpPr>
        <p:spPr>
          <a:xfrm>
            <a:off x="687354" y="940560"/>
            <a:ext cx="110412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Univers-Bold"/>
              </a:rPr>
              <a:t>A </a:t>
            </a:r>
            <a:r>
              <a:rPr lang="en-US" sz="2400" b="1" dirty="0">
                <a:solidFill>
                  <a:srgbClr val="FF0000"/>
                </a:solidFill>
                <a:latin typeface="Univers-Bold"/>
              </a:rPr>
              <a:t>complex number </a:t>
            </a:r>
            <a:r>
              <a:rPr lang="en-US" sz="2400" dirty="0">
                <a:latin typeface="Univers-Bold"/>
              </a:rPr>
              <a:t>represents a point in a two-dimensional plane located with reference to two distinct axes. This point can also determine a radius vector drawn from the origin to the point. The horizontal axis is called the </a:t>
            </a:r>
            <a:r>
              <a:rPr lang="en-US" sz="2400" dirty="0">
                <a:solidFill>
                  <a:srgbClr val="FF0000"/>
                </a:solidFill>
                <a:latin typeface="Univers-Bold"/>
              </a:rPr>
              <a:t>real axis</a:t>
            </a:r>
            <a:r>
              <a:rPr lang="en-US" sz="2400" dirty="0">
                <a:latin typeface="Univers-Bold"/>
              </a:rPr>
              <a:t>, while the vertical axis is called the </a:t>
            </a:r>
            <a:r>
              <a:rPr lang="en-US" sz="2400" dirty="0">
                <a:solidFill>
                  <a:srgbClr val="FF0000"/>
                </a:solidFill>
                <a:latin typeface="Univers-Bold"/>
              </a:rPr>
              <a:t>imaginary axis</a:t>
            </a:r>
            <a:r>
              <a:rPr lang="en-US" sz="2400" dirty="0">
                <a:latin typeface="Univers-Bol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7387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0B61AAD-0A31-4366-8920-7CFF27EA184C}"/>
              </a:ext>
            </a:extLst>
          </p:cNvPr>
          <p:cNvSpPr/>
          <p:nvPr/>
        </p:nvSpPr>
        <p:spPr>
          <a:xfrm>
            <a:off x="2292202" y="118579"/>
            <a:ext cx="76075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AC Through Pure Ohmic Resistor Alone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C23918-D0EA-4CFE-8B03-723FD6B7B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42" y="875590"/>
            <a:ext cx="4389120" cy="3657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2D8673-F83A-49D4-9959-B0F32E9AB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787" y="875590"/>
            <a:ext cx="6143678" cy="3657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EF4B13F-10E2-4F06-AF7E-B4DC0CA0DD0F}"/>
              </a:ext>
            </a:extLst>
          </p:cNvPr>
          <p:cNvSpPr/>
          <p:nvPr/>
        </p:nvSpPr>
        <p:spPr>
          <a:xfrm>
            <a:off x="2083354" y="5194477"/>
            <a:ext cx="93712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  <a:latin typeface="Times-Italic"/>
              </a:rPr>
              <a:t>The voltage and current of a resistive element are in phase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937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616256F-C519-46A7-9140-54B03E521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3156" y="1860298"/>
            <a:ext cx="5195756" cy="4572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DCD9264-1EE4-4E03-B253-8518A7ECEB92}"/>
              </a:ext>
            </a:extLst>
          </p:cNvPr>
          <p:cNvSpPr/>
          <p:nvPr/>
        </p:nvSpPr>
        <p:spPr>
          <a:xfrm>
            <a:off x="3951823" y="90583"/>
            <a:ext cx="42883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066FF"/>
                </a:solidFill>
                <a:latin typeface="Univers-Bold"/>
              </a:rPr>
              <a:t>Complex Numbers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EBD11F-568E-4A75-B27F-69852BB1C0D2}"/>
              </a:ext>
            </a:extLst>
          </p:cNvPr>
          <p:cNvSpPr/>
          <p:nvPr/>
        </p:nvSpPr>
        <p:spPr>
          <a:xfrm>
            <a:off x="4501973" y="736914"/>
            <a:ext cx="31880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ItcKabel-Book"/>
              </a:rPr>
              <a:t>Rectangular Form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68B44C-F188-4024-B016-2EFE61941CAC}"/>
              </a:ext>
            </a:extLst>
          </p:cNvPr>
          <p:cNvSpPr/>
          <p:nvPr/>
        </p:nvSpPr>
        <p:spPr>
          <a:xfrm>
            <a:off x="657972" y="1598688"/>
            <a:ext cx="58735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-Roman"/>
              </a:rPr>
              <a:t>The format for the </a:t>
            </a:r>
            <a:r>
              <a:rPr lang="en-US" sz="2800" b="1" dirty="0">
                <a:latin typeface="Times-Bold"/>
              </a:rPr>
              <a:t>rectangular form </a:t>
            </a:r>
            <a:r>
              <a:rPr lang="en-US" sz="2800" dirty="0">
                <a:latin typeface="Times-Roman"/>
              </a:rPr>
              <a:t>is</a:t>
            </a:r>
            <a:endParaRPr lang="en-US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6BB4AD-36EF-4BC5-A438-2048F224A8D2}"/>
              </a:ext>
            </a:extLst>
          </p:cNvPr>
          <p:cNvSpPr/>
          <p:nvPr/>
        </p:nvSpPr>
        <p:spPr>
          <a:xfrm>
            <a:off x="657972" y="3265007"/>
            <a:ext cx="11400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-Roman"/>
              </a:rPr>
              <a:t>Where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DD563D1-3345-44ED-8D32-8080CBF49779}"/>
                  </a:ext>
                </a:extLst>
              </p:cNvPr>
              <p:cNvSpPr/>
              <p:nvPr/>
            </p:nvSpPr>
            <p:spPr>
              <a:xfrm>
                <a:off x="657972" y="3937621"/>
                <a:ext cx="393248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Times-Roman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</m:acc>
                  </m:oMath>
                </a14:m>
                <a:r>
                  <a:rPr lang="en-US" sz="2400" dirty="0">
                    <a:latin typeface="Times-Roman"/>
                  </a:rPr>
                  <a:t>  </a:t>
                </a:r>
                <a:r>
                  <a:rPr lang="en-US" sz="2800" dirty="0">
                    <a:latin typeface="Times-Roman"/>
                  </a:rPr>
                  <a:t>is the complex number</a:t>
                </a:r>
                <a:endParaRPr lang="en-US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DD563D1-3345-44ED-8D32-8080CBF497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972" y="3937621"/>
                <a:ext cx="3932487" cy="523220"/>
              </a:xfrm>
              <a:prstGeom prst="rect">
                <a:avLst/>
              </a:prstGeom>
              <a:blipFill>
                <a:blip r:embed="rId3"/>
                <a:stretch>
                  <a:fillRect t="-13953" r="-1395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E606EBE3-48C2-4C1E-80B6-6D044F7AC56B}"/>
              </a:ext>
            </a:extLst>
          </p:cNvPr>
          <p:cNvSpPr/>
          <p:nvPr/>
        </p:nvSpPr>
        <p:spPr>
          <a:xfrm>
            <a:off x="657972" y="4460841"/>
            <a:ext cx="45913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-Roman"/>
              </a:rPr>
              <a:t>X</a:t>
            </a:r>
            <a:r>
              <a:rPr lang="en-US" sz="2800" dirty="0">
                <a:latin typeface="Times-Roman"/>
              </a:rPr>
              <a:t>  is the real part of Z (</a:t>
            </a:r>
            <a:r>
              <a:rPr lang="en-US" sz="2800" b="1" dirty="0">
                <a:solidFill>
                  <a:srgbClr val="FF0000"/>
                </a:solidFill>
                <a:latin typeface="Times-Roman"/>
              </a:rPr>
              <a:t>Re(Z)</a:t>
            </a:r>
            <a:r>
              <a:rPr lang="en-US" sz="2800" dirty="0">
                <a:latin typeface="Times-Roman"/>
              </a:rPr>
              <a:t>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94CD3C-0412-40DD-BB8B-12FB4BCC494C}"/>
              </a:ext>
            </a:extLst>
          </p:cNvPr>
          <p:cNvSpPr/>
          <p:nvPr/>
        </p:nvSpPr>
        <p:spPr>
          <a:xfrm>
            <a:off x="648697" y="4997702"/>
            <a:ext cx="55290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-Roman"/>
              </a:rPr>
              <a:t>Y</a:t>
            </a:r>
            <a:r>
              <a:rPr lang="en-US" sz="2800" dirty="0">
                <a:latin typeface="Times-Roman"/>
              </a:rPr>
              <a:t>  is the imaginary part of Z (</a:t>
            </a:r>
            <a:r>
              <a:rPr lang="en-US" sz="2800" b="1" dirty="0" err="1">
                <a:solidFill>
                  <a:srgbClr val="FF0000"/>
                </a:solidFill>
                <a:latin typeface="Times-Roman"/>
              </a:rPr>
              <a:t>Im</a:t>
            </a:r>
            <a:r>
              <a:rPr lang="en-US" sz="2800" b="1" dirty="0">
                <a:solidFill>
                  <a:srgbClr val="FF0000"/>
                </a:solidFill>
                <a:latin typeface="Times-Roman"/>
              </a:rPr>
              <a:t>(Z)</a:t>
            </a:r>
            <a:r>
              <a:rPr lang="en-US" sz="2800" dirty="0">
                <a:latin typeface="Times-Roman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7FDB158-0343-4993-94FE-D23183C5175B}"/>
                  </a:ext>
                </a:extLst>
              </p:cNvPr>
              <p:cNvSpPr/>
              <p:nvPr/>
            </p:nvSpPr>
            <p:spPr>
              <a:xfrm>
                <a:off x="738122" y="5507281"/>
                <a:ext cx="1542987" cy="5651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latin typeface="Times-Roman"/>
                  </a:rPr>
                  <a:t>j</a:t>
                </a:r>
                <a:r>
                  <a:rPr lang="en-US" sz="2800" dirty="0">
                    <a:latin typeface="Times-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ra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7FDB158-0343-4993-94FE-D23183C517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122" y="5507281"/>
                <a:ext cx="1542987" cy="565155"/>
              </a:xfrm>
              <a:prstGeom prst="rect">
                <a:avLst/>
              </a:prstGeom>
              <a:blipFill>
                <a:blip r:embed="rId4"/>
                <a:stretch>
                  <a:fillRect l="-7905" t="-4301" b="-27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971744AD-647C-481F-9B86-5C3184A7BF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122" y="2243774"/>
            <a:ext cx="2238375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6982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DCD9264-1EE4-4E03-B253-8518A7ECEB92}"/>
              </a:ext>
            </a:extLst>
          </p:cNvPr>
          <p:cNvSpPr/>
          <p:nvPr/>
        </p:nvSpPr>
        <p:spPr>
          <a:xfrm>
            <a:off x="3951823" y="90583"/>
            <a:ext cx="42883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066FF"/>
                </a:solidFill>
                <a:latin typeface="Univers-Bold"/>
              </a:rPr>
              <a:t>Complex Numbers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EBD11F-568E-4A75-B27F-69852BB1C0D2}"/>
              </a:ext>
            </a:extLst>
          </p:cNvPr>
          <p:cNvSpPr/>
          <p:nvPr/>
        </p:nvSpPr>
        <p:spPr>
          <a:xfrm>
            <a:off x="5074116" y="723688"/>
            <a:ext cx="20437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ItcKabel-Book"/>
              </a:rPr>
              <a:t>Polar Form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68B44C-F188-4024-B016-2EFE61941CAC}"/>
              </a:ext>
            </a:extLst>
          </p:cNvPr>
          <p:cNvSpPr/>
          <p:nvPr/>
        </p:nvSpPr>
        <p:spPr>
          <a:xfrm>
            <a:off x="657972" y="1598688"/>
            <a:ext cx="49230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-Roman"/>
              </a:rPr>
              <a:t>The format for the </a:t>
            </a:r>
            <a:r>
              <a:rPr lang="en-US" sz="2800" b="1" dirty="0">
                <a:latin typeface="Times-Bold"/>
              </a:rPr>
              <a:t>Polar form </a:t>
            </a:r>
            <a:r>
              <a:rPr lang="en-US" sz="2800" dirty="0">
                <a:latin typeface="Times-Roman"/>
              </a:rPr>
              <a:t>is</a:t>
            </a:r>
            <a:endParaRPr lang="en-US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6BB4AD-36EF-4BC5-A438-2048F224A8D2}"/>
              </a:ext>
            </a:extLst>
          </p:cNvPr>
          <p:cNvSpPr/>
          <p:nvPr/>
        </p:nvSpPr>
        <p:spPr>
          <a:xfrm>
            <a:off x="657972" y="3265007"/>
            <a:ext cx="11400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-Roman"/>
              </a:rPr>
              <a:t>Where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DD563D1-3345-44ED-8D32-8080CBF49779}"/>
                  </a:ext>
                </a:extLst>
              </p:cNvPr>
              <p:cNvSpPr/>
              <p:nvPr/>
            </p:nvSpPr>
            <p:spPr>
              <a:xfrm>
                <a:off x="657972" y="3937621"/>
                <a:ext cx="364715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Times-Roman"/>
                  </a:rPr>
                  <a:t>Z is the magnitude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</m:acc>
                  </m:oMath>
                </a14:m>
                <a:r>
                  <a:rPr lang="en-US" sz="2400" dirty="0">
                    <a:latin typeface="Times-Roman"/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DD563D1-3345-44ED-8D32-8080CBF497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972" y="3937621"/>
                <a:ext cx="3647152" cy="523220"/>
              </a:xfrm>
              <a:prstGeom prst="rect">
                <a:avLst/>
              </a:prstGeom>
              <a:blipFill>
                <a:blip r:embed="rId2"/>
                <a:stretch>
                  <a:fillRect l="-3512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606EBE3-48C2-4C1E-80B6-6D044F7AC56B}"/>
                  </a:ext>
                </a:extLst>
              </p:cNvPr>
              <p:cNvSpPr/>
              <p:nvPr/>
            </p:nvSpPr>
            <p:spPr>
              <a:xfrm>
                <a:off x="657972" y="4507340"/>
                <a:ext cx="546425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800" dirty="0">
                    <a:latin typeface="Times-Roman"/>
                  </a:rPr>
                  <a:t> is the angle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</m:acc>
                  </m:oMath>
                </a14:m>
                <a:r>
                  <a:rPr lang="en-US" sz="2800" dirty="0">
                    <a:latin typeface="Times-Roman"/>
                  </a:rPr>
                  <a:t> with the real axis 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606EBE3-48C2-4C1E-80B6-6D044F7AC5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972" y="4507340"/>
                <a:ext cx="5464253" cy="523220"/>
              </a:xfrm>
              <a:prstGeom prst="rect">
                <a:avLst/>
              </a:prstGeom>
              <a:blipFill>
                <a:blip r:embed="rId3"/>
                <a:stretch>
                  <a:fillRect t="-11628" r="-1339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160E104C-3B8C-4122-8021-59CEC4FF51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972" y="2276962"/>
            <a:ext cx="1952625" cy="6762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C4807AD-7B00-4947-B2D2-1C733F864E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9846" y="1651621"/>
            <a:ext cx="449075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450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181F2EA-F04A-415C-B22D-02B6413C4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1577" y="2456675"/>
            <a:ext cx="4747846" cy="438912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DCD9264-1EE4-4E03-B253-8518A7ECEB92}"/>
              </a:ext>
            </a:extLst>
          </p:cNvPr>
          <p:cNvSpPr/>
          <p:nvPr/>
        </p:nvSpPr>
        <p:spPr>
          <a:xfrm>
            <a:off x="3951823" y="90583"/>
            <a:ext cx="42883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066FF"/>
                </a:solidFill>
                <a:latin typeface="Univers-Bold"/>
              </a:rPr>
              <a:t>Complex Numbers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B48D51-9C97-49C4-A9FA-80D34ACAED32}"/>
              </a:ext>
            </a:extLst>
          </p:cNvPr>
          <p:cNvSpPr/>
          <p:nvPr/>
        </p:nvSpPr>
        <p:spPr>
          <a:xfrm>
            <a:off x="3681716" y="736914"/>
            <a:ext cx="48285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ItcKabel-Book"/>
              </a:rPr>
              <a:t>Conversion Between Forms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126DDC-03B1-477D-9C7D-B4362AC2AFF1}"/>
              </a:ext>
            </a:extLst>
          </p:cNvPr>
          <p:cNvSpPr/>
          <p:nvPr/>
        </p:nvSpPr>
        <p:spPr>
          <a:xfrm>
            <a:off x="533500" y="1723444"/>
            <a:ext cx="41713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2673DF"/>
                </a:solidFill>
                <a:latin typeface="Univers-Bold"/>
              </a:rPr>
              <a:t>Rectangular to Polar</a:t>
            </a:r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40071E-1872-4DCC-835C-DAF36D0C1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220" y="3635380"/>
            <a:ext cx="2162175" cy="1085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02AE07-3BBF-4BD1-B810-DFB7A497B5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220" y="2634738"/>
            <a:ext cx="2647950" cy="7524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E35CF6-737E-4ABE-B7D5-94A49B4F1C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5892" y="1723444"/>
            <a:ext cx="516255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7156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DCD9264-1EE4-4E03-B253-8518A7ECEB92}"/>
              </a:ext>
            </a:extLst>
          </p:cNvPr>
          <p:cNvSpPr/>
          <p:nvPr/>
        </p:nvSpPr>
        <p:spPr>
          <a:xfrm>
            <a:off x="3951823" y="90583"/>
            <a:ext cx="42883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066FF"/>
                </a:solidFill>
                <a:latin typeface="Univers-Bold"/>
              </a:rPr>
              <a:t>Complex Numbers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B48D51-9C97-49C4-A9FA-80D34ACAED32}"/>
              </a:ext>
            </a:extLst>
          </p:cNvPr>
          <p:cNvSpPr/>
          <p:nvPr/>
        </p:nvSpPr>
        <p:spPr>
          <a:xfrm>
            <a:off x="3681716" y="736914"/>
            <a:ext cx="48285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ItcKabel-Book"/>
              </a:rPr>
              <a:t>Conversion Between Forms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126DDC-03B1-477D-9C7D-B4362AC2AFF1}"/>
              </a:ext>
            </a:extLst>
          </p:cNvPr>
          <p:cNvSpPr/>
          <p:nvPr/>
        </p:nvSpPr>
        <p:spPr>
          <a:xfrm>
            <a:off x="533500" y="1723444"/>
            <a:ext cx="41713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2673DF"/>
                </a:solidFill>
                <a:latin typeface="Univers-Bold"/>
              </a:rPr>
              <a:t>Rectangular to Polar</a:t>
            </a:r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40071E-1872-4DCC-835C-DAF36D0C1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252" y="4608514"/>
            <a:ext cx="2162175" cy="1085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02AE07-3BBF-4BD1-B810-DFB7A497B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252" y="3721856"/>
            <a:ext cx="2647950" cy="7524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E35CF6-737E-4ABE-B7D5-94A49B4F1C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5892" y="1723444"/>
            <a:ext cx="5162550" cy="7810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A6A8BD4-2D3C-4382-A25D-9D938DBABD33}"/>
              </a:ext>
            </a:extLst>
          </p:cNvPr>
          <p:cNvSpPr/>
          <p:nvPr/>
        </p:nvSpPr>
        <p:spPr>
          <a:xfrm>
            <a:off x="533499" y="2583083"/>
            <a:ext cx="94409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FF"/>
                </a:solidFill>
                <a:latin typeface="Univers-Bold"/>
              </a:rPr>
              <a:t>EXAMPLE : </a:t>
            </a:r>
            <a:r>
              <a:rPr lang="en-US" sz="2400" dirty="0">
                <a:solidFill>
                  <a:srgbClr val="000000"/>
                </a:solidFill>
                <a:latin typeface="Times-Roman"/>
              </a:rPr>
              <a:t>Convert the following from rectangular to polar form: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C6FCEA5-8D5F-4B8A-A9D9-71933D4924B3}"/>
                  </a:ext>
                </a:extLst>
              </p:cNvPr>
              <p:cNvSpPr txBox="1"/>
              <p:nvPr/>
            </p:nvSpPr>
            <p:spPr>
              <a:xfrm>
                <a:off x="2162197" y="3092711"/>
                <a:ext cx="227786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</m:acc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36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C6FCEA5-8D5F-4B8A-A9D9-71933D4924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2197" y="3092711"/>
                <a:ext cx="2277867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8924F17-C8AB-4438-9B20-92A9999EEED5}"/>
                  </a:ext>
                </a:extLst>
              </p:cNvPr>
              <p:cNvSpPr txBox="1"/>
              <p:nvPr/>
            </p:nvSpPr>
            <p:spPr>
              <a:xfrm>
                <a:off x="5379101" y="3564038"/>
                <a:ext cx="5216108" cy="693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𝒁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e>
                      </m:rad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36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8924F17-C8AB-4438-9B20-92A9999EEE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01" y="3564038"/>
                <a:ext cx="5216108" cy="693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4CF69DF-7D5D-4A0C-BC2A-0EFA0E560FA5}"/>
                  </a:ext>
                </a:extLst>
              </p:cNvPr>
              <p:cNvSpPr txBox="1"/>
              <p:nvPr/>
            </p:nvSpPr>
            <p:spPr>
              <a:xfrm>
                <a:off x="5379101" y="4402729"/>
                <a:ext cx="4680640" cy="10386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𝒕𝒂𝒏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f>
                        <m:fPr>
                          <m:ctrlP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𝟓𝟑</m:t>
                          </m:r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𝒐</m:t>
                          </m:r>
                        </m:sup>
                      </m:sSup>
                    </m:oMath>
                  </m:oMathPara>
                </a14:m>
                <a:endParaRPr lang="en-US" sz="36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4CF69DF-7D5D-4A0C-BC2A-0EFA0E560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01" y="4402729"/>
                <a:ext cx="4680640" cy="10386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45C0127-7296-4A20-88AA-1F0AE52ECA43}"/>
                  </a:ext>
                </a:extLst>
              </p:cNvPr>
              <p:cNvSpPr txBox="1"/>
              <p:nvPr/>
            </p:nvSpPr>
            <p:spPr>
              <a:xfrm>
                <a:off x="2162197" y="5966692"/>
                <a:ext cx="475284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</m:acc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36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𝟓𝟑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e>
                      <m:sup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</m:oMath>
                </a14:m>
                <a:endParaRPr lang="en-US" sz="3600" b="1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45C0127-7296-4A20-88AA-1F0AE52ECA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2197" y="5966692"/>
                <a:ext cx="4752840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94586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DCD9264-1EE4-4E03-B253-8518A7ECEB92}"/>
              </a:ext>
            </a:extLst>
          </p:cNvPr>
          <p:cNvSpPr/>
          <p:nvPr/>
        </p:nvSpPr>
        <p:spPr>
          <a:xfrm>
            <a:off x="3951823" y="90583"/>
            <a:ext cx="42883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066FF"/>
                </a:solidFill>
                <a:latin typeface="Univers-Bold"/>
              </a:rPr>
              <a:t>Complex Numbers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B48D51-9C97-49C4-A9FA-80D34ACAED32}"/>
              </a:ext>
            </a:extLst>
          </p:cNvPr>
          <p:cNvSpPr/>
          <p:nvPr/>
        </p:nvSpPr>
        <p:spPr>
          <a:xfrm>
            <a:off x="3681716" y="736914"/>
            <a:ext cx="48285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ItcKabel-Book"/>
              </a:rPr>
              <a:t>Conversion Between Forms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126DDC-03B1-477D-9C7D-B4362AC2AFF1}"/>
              </a:ext>
            </a:extLst>
          </p:cNvPr>
          <p:cNvSpPr/>
          <p:nvPr/>
        </p:nvSpPr>
        <p:spPr>
          <a:xfrm>
            <a:off x="533500" y="1723444"/>
            <a:ext cx="41713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2673DF"/>
                </a:solidFill>
                <a:latin typeface="Univers-Bold"/>
              </a:rPr>
              <a:t>Polar to Rectangular</a:t>
            </a:r>
            <a:endParaRPr lang="en-US" sz="3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B6F5B9-615D-40DC-B106-D96B23D54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814" y="2809875"/>
            <a:ext cx="2162175" cy="6191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A587B6-0943-4EA3-A2F1-F37538C82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814" y="3606806"/>
            <a:ext cx="2076450" cy="647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753394D-B9F1-4BE8-A1E5-F5CB626A87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1577" y="2456675"/>
            <a:ext cx="4747846" cy="43891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2D116BE-70FC-4017-B05B-00279CE065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2047" y="1723444"/>
            <a:ext cx="49149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6717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DCD9264-1EE4-4E03-B253-8518A7ECEB92}"/>
              </a:ext>
            </a:extLst>
          </p:cNvPr>
          <p:cNvSpPr/>
          <p:nvPr/>
        </p:nvSpPr>
        <p:spPr>
          <a:xfrm>
            <a:off x="3951823" y="90583"/>
            <a:ext cx="42883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066FF"/>
                </a:solidFill>
                <a:latin typeface="Univers-Bold"/>
              </a:rPr>
              <a:t>Complex Numbers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B48D51-9C97-49C4-A9FA-80D34ACAED32}"/>
              </a:ext>
            </a:extLst>
          </p:cNvPr>
          <p:cNvSpPr/>
          <p:nvPr/>
        </p:nvSpPr>
        <p:spPr>
          <a:xfrm>
            <a:off x="3681716" y="736914"/>
            <a:ext cx="48285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ItcKabel-Book"/>
              </a:rPr>
              <a:t>Conversion Between Forms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126DDC-03B1-477D-9C7D-B4362AC2AFF1}"/>
              </a:ext>
            </a:extLst>
          </p:cNvPr>
          <p:cNvSpPr/>
          <p:nvPr/>
        </p:nvSpPr>
        <p:spPr>
          <a:xfrm>
            <a:off x="533500" y="1723444"/>
            <a:ext cx="41713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2673DF"/>
                </a:solidFill>
                <a:latin typeface="Univers-Bold"/>
              </a:rPr>
              <a:t>Polar to Rectangular</a:t>
            </a:r>
            <a:endParaRPr lang="en-US" sz="3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B6F5B9-615D-40DC-B106-D96B23D54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486" y="3636548"/>
            <a:ext cx="2162175" cy="6191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A587B6-0943-4EA3-A2F1-F37538C82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1486" y="4407775"/>
            <a:ext cx="2076450" cy="647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2D116BE-70FC-4017-B05B-00279CE065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2047" y="1723444"/>
            <a:ext cx="4914900" cy="666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068344F-8A7E-473A-85C1-D6301B02C10B}"/>
              </a:ext>
            </a:extLst>
          </p:cNvPr>
          <p:cNvSpPr/>
          <p:nvPr/>
        </p:nvSpPr>
        <p:spPr>
          <a:xfrm>
            <a:off x="533499" y="2468783"/>
            <a:ext cx="109991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FF"/>
                </a:solidFill>
                <a:latin typeface="Univers-Bold"/>
              </a:rPr>
              <a:t>EXAMPLE : </a:t>
            </a:r>
            <a:r>
              <a:rPr lang="en-US" sz="2400" dirty="0">
                <a:solidFill>
                  <a:srgbClr val="000000"/>
                </a:solidFill>
                <a:latin typeface="Times-Roman"/>
              </a:rPr>
              <a:t>Convert the following from polar to rectangular form: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9A4D268-70D7-4FD2-9357-6F976DFE0045}"/>
                  </a:ext>
                </a:extLst>
              </p:cNvPr>
              <p:cNvSpPr txBox="1"/>
              <p:nvPr/>
            </p:nvSpPr>
            <p:spPr>
              <a:xfrm>
                <a:off x="2311486" y="2930448"/>
                <a:ext cx="338701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36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𝟓𝟑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e>
                      <m:sup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</m:oMath>
                </a14:m>
                <a:endParaRPr lang="en-US" sz="36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9A4D268-70D7-4FD2-9357-6F976DFE00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1486" y="2930448"/>
                <a:ext cx="3387017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F0B256B-D759-461E-B4A0-0B3BB359EAEE}"/>
                  </a:ext>
                </a:extLst>
              </p:cNvPr>
              <p:cNvSpPr txBox="1"/>
              <p:nvPr/>
            </p:nvSpPr>
            <p:spPr>
              <a:xfrm>
                <a:off x="2253639" y="5378711"/>
                <a:ext cx="422070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</m:acc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𝒋𝒀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36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F0B256B-D759-461E-B4A0-0B3BB359EA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639" y="5378711"/>
                <a:ext cx="4220707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96708F9-9F17-4A69-A4D6-3D72DE4493B6}"/>
                  </a:ext>
                </a:extLst>
              </p:cNvPr>
              <p:cNvSpPr txBox="1"/>
              <p:nvPr/>
            </p:nvSpPr>
            <p:spPr>
              <a:xfrm>
                <a:off x="5242927" y="3671292"/>
                <a:ext cx="498206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𝒄𝒐𝒔</m:t>
                      </m:r>
                      <m:sSup>
                        <m:sSupPr>
                          <m:ctrlP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𝟓𝟑</m:t>
                          </m:r>
                          <m: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e>
                        <m:sup>
                          <m: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𝒐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36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96708F9-9F17-4A69-A4D6-3D72DE4493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927" y="3671292"/>
                <a:ext cx="4982069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E457DE6-BD13-47E7-A868-4A302CF3D3E3}"/>
                  </a:ext>
                </a:extLst>
              </p:cNvPr>
              <p:cNvSpPr txBox="1"/>
              <p:nvPr/>
            </p:nvSpPr>
            <p:spPr>
              <a:xfrm>
                <a:off x="5242926" y="4454626"/>
                <a:ext cx="492756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𝒔𝒊𝒏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𝟓𝟑</m:t>
                          </m:r>
                          <m: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e>
                        <m:sup>
                          <m: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𝒐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36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E457DE6-BD13-47E7-A868-4A302CF3D3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926" y="4454626"/>
                <a:ext cx="4927567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14038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DCD9264-1EE4-4E03-B253-8518A7ECEB92}"/>
              </a:ext>
            </a:extLst>
          </p:cNvPr>
          <p:cNvSpPr/>
          <p:nvPr/>
        </p:nvSpPr>
        <p:spPr>
          <a:xfrm>
            <a:off x="3951823" y="90583"/>
            <a:ext cx="42883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066FF"/>
                </a:solidFill>
                <a:latin typeface="Univers-Bold"/>
              </a:rPr>
              <a:t>Complex Numbers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568BF9-660C-40BF-BABD-380FAE503589}"/>
              </a:ext>
            </a:extLst>
          </p:cNvPr>
          <p:cNvSpPr/>
          <p:nvPr/>
        </p:nvSpPr>
        <p:spPr>
          <a:xfrm>
            <a:off x="1978090" y="736914"/>
            <a:ext cx="89760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ItcKabel-Book"/>
              </a:rPr>
              <a:t>Mathematical Operations With Complex Numbers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85F21B-3E0A-47D3-85BA-17F7C2D9A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066" y="1505161"/>
            <a:ext cx="7657151" cy="526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128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DCD9264-1EE4-4E03-B253-8518A7ECEB92}"/>
              </a:ext>
            </a:extLst>
          </p:cNvPr>
          <p:cNvSpPr/>
          <p:nvPr/>
        </p:nvSpPr>
        <p:spPr>
          <a:xfrm>
            <a:off x="3951823" y="90583"/>
            <a:ext cx="42883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066FF"/>
                </a:solidFill>
                <a:latin typeface="Univers-Bold"/>
              </a:rPr>
              <a:t>Complex Numbers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E207DA-D50A-4225-80BD-5297EAE938F3}"/>
              </a:ext>
            </a:extLst>
          </p:cNvPr>
          <p:cNvSpPr/>
          <p:nvPr/>
        </p:nvSpPr>
        <p:spPr>
          <a:xfrm>
            <a:off x="1978090" y="736914"/>
            <a:ext cx="89760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ItcKabel-Book"/>
              </a:rPr>
              <a:t>Mathematical Operations With Complex Numbers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1F4AB1-6DAF-4E7D-90F2-009D6252F599}"/>
              </a:ext>
            </a:extLst>
          </p:cNvPr>
          <p:cNvSpPr/>
          <p:nvPr/>
        </p:nvSpPr>
        <p:spPr>
          <a:xfrm>
            <a:off x="637139" y="1321689"/>
            <a:ext cx="55302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13B70E"/>
                </a:solidFill>
                <a:latin typeface="ItcKabel-Medium"/>
              </a:rPr>
              <a:t>Addition and Subtraction</a:t>
            </a:r>
            <a:endParaRPr lang="en-US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FDD203-023D-4E7F-9F74-0A3C5126247D}"/>
                  </a:ext>
                </a:extLst>
              </p:cNvPr>
              <p:cNvSpPr txBox="1"/>
              <p:nvPr/>
            </p:nvSpPr>
            <p:spPr>
              <a:xfrm>
                <a:off x="797205" y="2275796"/>
                <a:ext cx="33995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FDD203-023D-4E7F-9F74-0A3C51262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205" y="2275796"/>
                <a:ext cx="3399585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8E76571-5355-443A-AAB0-9AFEE1D52E9B}"/>
                  </a:ext>
                </a:extLst>
              </p:cNvPr>
              <p:cNvSpPr txBox="1"/>
              <p:nvPr/>
            </p:nvSpPr>
            <p:spPr>
              <a:xfrm>
                <a:off x="6256176" y="2275796"/>
                <a:ext cx="343882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4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8E76571-5355-443A-AAB0-9AFEE1D52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176" y="2275796"/>
                <a:ext cx="3438826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430A4E8-15CA-432F-835F-3B72144ED2FE}"/>
                  </a:ext>
                </a:extLst>
              </p:cNvPr>
              <p:cNvSpPr txBox="1"/>
              <p:nvPr/>
            </p:nvSpPr>
            <p:spPr>
              <a:xfrm>
                <a:off x="797205" y="3774232"/>
                <a:ext cx="8043228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430A4E8-15CA-432F-835F-3B72144ED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205" y="3774232"/>
                <a:ext cx="8043228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AAD78F2-AC08-466E-A2BB-1A312CC38569}"/>
                  </a:ext>
                </a:extLst>
              </p:cNvPr>
              <p:cNvSpPr txBox="1"/>
              <p:nvPr/>
            </p:nvSpPr>
            <p:spPr>
              <a:xfrm>
                <a:off x="797205" y="5027424"/>
                <a:ext cx="8043228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AAD78F2-AC08-466E-A2BB-1A312CC385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205" y="5027424"/>
                <a:ext cx="8043228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214FD25C-F243-4469-ACFE-C9BD594713EA}"/>
              </a:ext>
            </a:extLst>
          </p:cNvPr>
          <p:cNvSpPr/>
          <p:nvPr/>
        </p:nvSpPr>
        <p:spPr>
          <a:xfrm>
            <a:off x="637139" y="3734713"/>
            <a:ext cx="8612155" cy="95801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B35A8F9-51CB-4B29-92D7-CCEEC24A6868}"/>
              </a:ext>
            </a:extLst>
          </p:cNvPr>
          <p:cNvSpPr/>
          <p:nvPr/>
        </p:nvSpPr>
        <p:spPr>
          <a:xfrm>
            <a:off x="637138" y="4877640"/>
            <a:ext cx="8612155" cy="95801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1519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DCD9264-1EE4-4E03-B253-8518A7ECEB92}"/>
              </a:ext>
            </a:extLst>
          </p:cNvPr>
          <p:cNvSpPr/>
          <p:nvPr/>
        </p:nvSpPr>
        <p:spPr>
          <a:xfrm>
            <a:off x="3951823" y="90583"/>
            <a:ext cx="42883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066FF"/>
                </a:solidFill>
                <a:latin typeface="Univers-Bold"/>
              </a:rPr>
              <a:t>Complex Numbers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E207DA-D50A-4225-80BD-5297EAE938F3}"/>
              </a:ext>
            </a:extLst>
          </p:cNvPr>
          <p:cNvSpPr/>
          <p:nvPr/>
        </p:nvSpPr>
        <p:spPr>
          <a:xfrm>
            <a:off x="1978090" y="736914"/>
            <a:ext cx="89760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ItcKabel-Book"/>
              </a:rPr>
              <a:t>Mathematical Operations With Complex Numbers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1F4AB1-6DAF-4E7D-90F2-009D6252F599}"/>
              </a:ext>
            </a:extLst>
          </p:cNvPr>
          <p:cNvSpPr/>
          <p:nvPr/>
        </p:nvSpPr>
        <p:spPr>
          <a:xfrm>
            <a:off x="637139" y="1321689"/>
            <a:ext cx="55302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13B70E"/>
                </a:solidFill>
                <a:latin typeface="ItcKabel-Medium"/>
              </a:rPr>
              <a:t>Addition and Subtraction</a:t>
            </a:r>
            <a:endParaRPr lang="en-US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FDD203-023D-4E7F-9F74-0A3C5126247D}"/>
                  </a:ext>
                </a:extLst>
              </p:cNvPr>
              <p:cNvSpPr txBox="1"/>
              <p:nvPr/>
            </p:nvSpPr>
            <p:spPr>
              <a:xfrm>
                <a:off x="797205" y="2275796"/>
                <a:ext cx="2930482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FDD203-023D-4E7F-9F74-0A3C51262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205" y="2275796"/>
                <a:ext cx="2930482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8E76571-5355-443A-AAB0-9AFEE1D52E9B}"/>
                  </a:ext>
                </a:extLst>
              </p:cNvPr>
              <p:cNvSpPr txBox="1"/>
              <p:nvPr/>
            </p:nvSpPr>
            <p:spPr>
              <a:xfrm>
                <a:off x="6256176" y="2275796"/>
                <a:ext cx="2943563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4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4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4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8E76571-5355-443A-AAB0-9AFEE1D52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176" y="2275796"/>
                <a:ext cx="2943563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430A4E8-15CA-432F-835F-3B72144ED2FE}"/>
                  </a:ext>
                </a:extLst>
              </p:cNvPr>
              <p:cNvSpPr txBox="1"/>
              <p:nvPr/>
            </p:nvSpPr>
            <p:spPr>
              <a:xfrm>
                <a:off x="797205" y="3774232"/>
                <a:ext cx="9281643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𝑗</m:t>
                      </m:r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430A4E8-15CA-432F-835F-3B72144ED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205" y="3774232"/>
                <a:ext cx="9281643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AAD78F2-AC08-466E-A2BB-1A312CC38569}"/>
                  </a:ext>
                </a:extLst>
              </p:cNvPr>
              <p:cNvSpPr txBox="1"/>
              <p:nvPr/>
            </p:nvSpPr>
            <p:spPr>
              <a:xfrm>
                <a:off x="797205" y="5027424"/>
                <a:ext cx="9756132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4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𝑗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AAD78F2-AC08-466E-A2BB-1A312CC385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205" y="5027424"/>
                <a:ext cx="9756132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214FD25C-F243-4469-ACFE-C9BD594713EA}"/>
              </a:ext>
            </a:extLst>
          </p:cNvPr>
          <p:cNvSpPr/>
          <p:nvPr/>
        </p:nvSpPr>
        <p:spPr>
          <a:xfrm>
            <a:off x="637139" y="3734713"/>
            <a:ext cx="11324706" cy="95801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B35A8F9-51CB-4B29-92D7-CCEEC24A6868}"/>
              </a:ext>
            </a:extLst>
          </p:cNvPr>
          <p:cNvSpPr/>
          <p:nvPr/>
        </p:nvSpPr>
        <p:spPr>
          <a:xfrm>
            <a:off x="637138" y="4877640"/>
            <a:ext cx="11324706" cy="95801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019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DCD9264-1EE4-4E03-B253-8518A7ECEB92}"/>
              </a:ext>
            </a:extLst>
          </p:cNvPr>
          <p:cNvSpPr/>
          <p:nvPr/>
        </p:nvSpPr>
        <p:spPr>
          <a:xfrm>
            <a:off x="3951823" y="90583"/>
            <a:ext cx="42883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066FF"/>
                </a:solidFill>
                <a:latin typeface="Univers-Bold"/>
              </a:rPr>
              <a:t>Complex Numbers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E207DA-D50A-4225-80BD-5297EAE938F3}"/>
              </a:ext>
            </a:extLst>
          </p:cNvPr>
          <p:cNvSpPr/>
          <p:nvPr/>
        </p:nvSpPr>
        <p:spPr>
          <a:xfrm>
            <a:off x="1978090" y="736914"/>
            <a:ext cx="89760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ItcKabel-Book"/>
              </a:rPr>
              <a:t>Mathematical Operations With Complex Numbers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1F4AB1-6DAF-4E7D-90F2-009D6252F599}"/>
              </a:ext>
            </a:extLst>
          </p:cNvPr>
          <p:cNvSpPr/>
          <p:nvPr/>
        </p:nvSpPr>
        <p:spPr>
          <a:xfrm>
            <a:off x="637139" y="1321689"/>
            <a:ext cx="55302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13B70E"/>
                </a:solidFill>
                <a:latin typeface="ItcKabel-Medium"/>
              </a:rPr>
              <a:t>Addition and Subtraction</a:t>
            </a:r>
            <a:endParaRPr lang="en-US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F2E6636-40C9-4E40-8D5E-7DABD1D0C0B0}"/>
                  </a:ext>
                </a:extLst>
              </p:cNvPr>
              <p:cNvSpPr/>
              <p:nvPr/>
            </p:nvSpPr>
            <p:spPr>
              <a:xfrm>
                <a:off x="528344" y="2139830"/>
                <a:ext cx="11278053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200" b="1" dirty="0">
                    <a:solidFill>
                      <a:srgbClr val="002060"/>
                    </a:solidFill>
                    <a:latin typeface="ItcKabel-Book"/>
                  </a:rPr>
                  <a:t>Addition or subtraction cannot be performed in polar form unless the complex numbers have the same angle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ItcKabel-Book"/>
                  </a:rPr>
                  <a:t> or unless they differ only by multiples of 180°.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F2E6636-40C9-4E40-8D5E-7DABD1D0C0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44" y="2139830"/>
                <a:ext cx="11278053" cy="1569660"/>
              </a:xfrm>
              <a:prstGeom prst="rect">
                <a:avLst/>
              </a:prstGeom>
              <a:blipFill>
                <a:blip r:embed="rId2"/>
                <a:stretch>
                  <a:fillRect l="-1405" t="-5039" r="-1351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506EB21-E31F-40D6-89F8-401EFD062365}"/>
                  </a:ext>
                </a:extLst>
              </p:cNvPr>
              <p:cNvSpPr txBox="1"/>
              <p:nvPr/>
            </p:nvSpPr>
            <p:spPr>
              <a:xfrm>
                <a:off x="637139" y="3839313"/>
                <a:ext cx="313848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45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506EB21-E31F-40D6-89F8-401EFD0623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39" y="3839313"/>
                <a:ext cx="3138487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6804A88-8C18-4BC3-BC71-A73D9AE93A57}"/>
                  </a:ext>
                </a:extLst>
              </p:cNvPr>
              <p:cNvSpPr txBox="1"/>
              <p:nvPr/>
            </p:nvSpPr>
            <p:spPr>
              <a:xfrm>
                <a:off x="6095999" y="3839313"/>
                <a:ext cx="3148362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4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∠</m:t>
                      </m:r>
                      <m:sSup>
                        <m:sSupPr>
                          <m:ctrlPr>
                            <a:rPr lang="en-US" sz="4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440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6804A88-8C18-4BC3-BC71-A73D9AE93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3839313"/>
                <a:ext cx="3148362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1F1F360-E448-4F95-964E-28965DBB694A}"/>
                  </a:ext>
                </a:extLst>
              </p:cNvPr>
              <p:cNvSpPr txBox="1"/>
              <p:nvPr/>
            </p:nvSpPr>
            <p:spPr>
              <a:xfrm>
                <a:off x="637139" y="5061857"/>
                <a:ext cx="4390048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∠</m:t>
                      </m:r>
                      <m:sSup>
                        <m:sSupPr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</m:e>
                        <m:sup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1F1F360-E448-4F95-964E-28965DBB6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39" y="5061857"/>
                <a:ext cx="4390048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8074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0B61AAD-0A31-4366-8920-7CFF27EA184C}"/>
              </a:ext>
            </a:extLst>
          </p:cNvPr>
          <p:cNvSpPr/>
          <p:nvPr/>
        </p:nvSpPr>
        <p:spPr>
          <a:xfrm>
            <a:off x="2292202" y="118579"/>
            <a:ext cx="76075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AC Through Pure Ohmic Resistor Alone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C23918-D0EA-4CFE-8B03-723FD6B7B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8116" y="1295467"/>
            <a:ext cx="4389120" cy="3657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60E67AE-BC14-476B-8FBA-77B1217F9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66" y="1295467"/>
            <a:ext cx="7258050" cy="9239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9AE8BC-C9E0-43FD-A43A-DC577F2BCF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034" y="2367029"/>
            <a:ext cx="1704975" cy="1219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0C79FA-6C33-4193-8E7A-ED9DAFE57E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66" y="3832180"/>
            <a:ext cx="7296150" cy="762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AD9CA5-5849-4E54-A574-68332619DB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966" y="5078572"/>
            <a:ext cx="1838325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3060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DCD9264-1EE4-4E03-B253-8518A7ECEB92}"/>
              </a:ext>
            </a:extLst>
          </p:cNvPr>
          <p:cNvSpPr/>
          <p:nvPr/>
        </p:nvSpPr>
        <p:spPr>
          <a:xfrm>
            <a:off x="3951823" y="90583"/>
            <a:ext cx="42883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066FF"/>
                </a:solidFill>
                <a:latin typeface="Univers-Bold"/>
              </a:rPr>
              <a:t>Complex Numbers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E207DA-D50A-4225-80BD-5297EAE938F3}"/>
              </a:ext>
            </a:extLst>
          </p:cNvPr>
          <p:cNvSpPr/>
          <p:nvPr/>
        </p:nvSpPr>
        <p:spPr>
          <a:xfrm>
            <a:off x="1978090" y="736914"/>
            <a:ext cx="89760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ItcKabel-Book"/>
              </a:rPr>
              <a:t>Mathematical Operations With Complex Numbers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1F4AB1-6DAF-4E7D-90F2-009D6252F599}"/>
              </a:ext>
            </a:extLst>
          </p:cNvPr>
          <p:cNvSpPr/>
          <p:nvPr/>
        </p:nvSpPr>
        <p:spPr>
          <a:xfrm>
            <a:off x="637139" y="1321689"/>
            <a:ext cx="33011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13B70E"/>
                </a:solidFill>
                <a:latin typeface="ItcKabel-Medium"/>
              </a:rPr>
              <a:t>Multiplication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FDD203-023D-4E7F-9F74-0A3C5126247D}"/>
                  </a:ext>
                </a:extLst>
              </p:cNvPr>
              <p:cNvSpPr txBox="1"/>
              <p:nvPr/>
            </p:nvSpPr>
            <p:spPr>
              <a:xfrm>
                <a:off x="637139" y="2952904"/>
                <a:ext cx="33995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FDD203-023D-4E7F-9F74-0A3C51262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39" y="2952904"/>
                <a:ext cx="3399585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8E76571-5355-443A-AAB0-9AFEE1D52E9B}"/>
                  </a:ext>
                </a:extLst>
              </p:cNvPr>
              <p:cNvSpPr txBox="1"/>
              <p:nvPr/>
            </p:nvSpPr>
            <p:spPr>
              <a:xfrm>
                <a:off x="6095999" y="2952904"/>
                <a:ext cx="343882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4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8E76571-5355-443A-AAB0-9AFEE1D52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2952904"/>
                <a:ext cx="3438826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6E1FECD1-7CDD-44F0-8E8D-DA848F07B2AC}"/>
              </a:ext>
            </a:extLst>
          </p:cNvPr>
          <p:cNvSpPr/>
          <p:nvPr/>
        </p:nvSpPr>
        <p:spPr>
          <a:xfrm>
            <a:off x="637139" y="2245018"/>
            <a:ext cx="28264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2673DF"/>
                </a:solidFill>
                <a:latin typeface="Univers-Bold"/>
              </a:rPr>
              <a:t>Rectangular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126B4A-2455-4F36-8681-786A8205755F}"/>
                  </a:ext>
                </a:extLst>
              </p:cNvPr>
              <p:cNvSpPr txBox="1"/>
              <p:nvPr/>
            </p:nvSpPr>
            <p:spPr>
              <a:xfrm>
                <a:off x="637139" y="3949759"/>
                <a:ext cx="699146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4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400" dirty="0"/>
                  <a:t>.</a:t>
                </a:r>
                <a:r>
                  <a:rPr lang="en-US" sz="4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sSub>
                      <m:sSub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4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)(</m:t>
                    </m:r>
                    <m:sSub>
                      <m:sSub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sSub>
                      <m:sSub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4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126B4A-2455-4F36-8681-786A82057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39" y="3949759"/>
                <a:ext cx="6991466" cy="677108"/>
              </a:xfrm>
              <a:prstGeom prst="rect">
                <a:avLst/>
              </a:prstGeom>
              <a:blipFill>
                <a:blip r:embed="rId4"/>
                <a:stretch>
                  <a:fillRect l="-87" t="-25225" b="-48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C34B16E-5F63-4998-B0FC-005BA9BA9A92}"/>
                  </a:ext>
                </a:extLst>
              </p:cNvPr>
              <p:cNvSpPr txBox="1"/>
              <p:nvPr/>
            </p:nvSpPr>
            <p:spPr>
              <a:xfrm>
                <a:off x="637139" y="4811533"/>
                <a:ext cx="859382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4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400" dirty="0"/>
                  <a:t>.</a:t>
                </a:r>
                <a:r>
                  <a:rPr lang="en-US" sz="4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4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sSub>
                      <m:sSubPr>
                        <m:ctrlPr>
                          <a:rPr lang="en-US" sz="4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4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dirty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en-US" sz="4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C34B16E-5F63-4998-B0FC-005BA9BA9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39" y="4811533"/>
                <a:ext cx="8593827" cy="677108"/>
              </a:xfrm>
              <a:prstGeom prst="rect">
                <a:avLst/>
              </a:prstGeom>
              <a:blipFill>
                <a:blip r:embed="rId5"/>
                <a:stretch>
                  <a:fillRect l="-71" t="-25225" b="-49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376C9F0-2BCD-45A4-8AF8-7DCB303DBC84}"/>
                  </a:ext>
                </a:extLst>
              </p:cNvPr>
              <p:cNvSpPr txBox="1"/>
              <p:nvPr/>
            </p:nvSpPr>
            <p:spPr>
              <a:xfrm>
                <a:off x="637138" y="5664283"/>
                <a:ext cx="9295943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4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400" dirty="0"/>
                  <a:t>.</a:t>
                </a:r>
                <a:r>
                  <a:rPr lang="en-US" sz="4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4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4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4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4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dirty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4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376C9F0-2BCD-45A4-8AF8-7DCB303DB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38" y="5664283"/>
                <a:ext cx="9295943" cy="677108"/>
              </a:xfrm>
              <a:prstGeom prst="rect">
                <a:avLst/>
              </a:prstGeom>
              <a:blipFill>
                <a:blip r:embed="rId6"/>
                <a:stretch>
                  <a:fillRect l="-66" t="-25225" b="-49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87031739-56F1-4900-9DAD-AF96A1466A85}"/>
              </a:ext>
            </a:extLst>
          </p:cNvPr>
          <p:cNvSpPr/>
          <p:nvPr/>
        </p:nvSpPr>
        <p:spPr>
          <a:xfrm>
            <a:off x="494522" y="5589037"/>
            <a:ext cx="9438559" cy="95801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40F166-4467-4666-B20C-0DD7618462DA}"/>
              </a:ext>
            </a:extLst>
          </p:cNvPr>
          <p:cNvSpPr/>
          <p:nvPr/>
        </p:nvSpPr>
        <p:spPr>
          <a:xfrm>
            <a:off x="565829" y="2908241"/>
            <a:ext cx="3548971" cy="83585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0E4B479-0A39-446F-9A4A-AF8EEA798350}"/>
              </a:ext>
            </a:extLst>
          </p:cNvPr>
          <p:cNvSpPr/>
          <p:nvPr/>
        </p:nvSpPr>
        <p:spPr>
          <a:xfrm>
            <a:off x="5985854" y="2908241"/>
            <a:ext cx="3548971" cy="83585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728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DCD9264-1EE4-4E03-B253-8518A7ECEB92}"/>
              </a:ext>
            </a:extLst>
          </p:cNvPr>
          <p:cNvSpPr/>
          <p:nvPr/>
        </p:nvSpPr>
        <p:spPr>
          <a:xfrm>
            <a:off x="3951823" y="90583"/>
            <a:ext cx="42883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066FF"/>
                </a:solidFill>
                <a:latin typeface="Univers-Bold"/>
              </a:rPr>
              <a:t>Complex Numbers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E207DA-D50A-4225-80BD-5297EAE938F3}"/>
              </a:ext>
            </a:extLst>
          </p:cNvPr>
          <p:cNvSpPr/>
          <p:nvPr/>
        </p:nvSpPr>
        <p:spPr>
          <a:xfrm>
            <a:off x="1978090" y="736914"/>
            <a:ext cx="89760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ItcKabel-Book"/>
              </a:rPr>
              <a:t>Mathematical Operations With Complex Numbers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1F4AB1-6DAF-4E7D-90F2-009D6252F599}"/>
              </a:ext>
            </a:extLst>
          </p:cNvPr>
          <p:cNvSpPr/>
          <p:nvPr/>
        </p:nvSpPr>
        <p:spPr>
          <a:xfrm>
            <a:off x="637139" y="1321689"/>
            <a:ext cx="33011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13B70E"/>
                </a:solidFill>
                <a:latin typeface="ItcKabel-Medium"/>
              </a:rPr>
              <a:t>Multiplication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FDD203-023D-4E7F-9F74-0A3C5126247D}"/>
                  </a:ext>
                </a:extLst>
              </p:cNvPr>
              <p:cNvSpPr txBox="1"/>
              <p:nvPr/>
            </p:nvSpPr>
            <p:spPr>
              <a:xfrm>
                <a:off x="637139" y="2952904"/>
                <a:ext cx="2930482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FDD203-023D-4E7F-9F74-0A3C51262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39" y="2952904"/>
                <a:ext cx="2930482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8E76571-5355-443A-AAB0-9AFEE1D52E9B}"/>
                  </a:ext>
                </a:extLst>
              </p:cNvPr>
              <p:cNvSpPr txBox="1"/>
              <p:nvPr/>
            </p:nvSpPr>
            <p:spPr>
              <a:xfrm>
                <a:off x="6095999" y="2952904"/>
                <a:ext cx="3256148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4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4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4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8E76571-5355-443A-AAB0-9AFEE1D52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2952904"/>
                <a:ext cx="3256148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6E1FECD1-7CDD-44F0-8E8D-DA848F07B2AC}"/>
              </a:ext>
            </a:extLst>
          </p:cNvPr>
          <p:cNvSpPr/>
          <p:nvPr/>
        </p:nvSpPr>
        <p:spPr>
          <a:xfrm>
            <a:off x="637139" y="2245018"/>
            <a:ext cx="28264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2673DF"/>
                </a:solidFill>
                <a:latin typeface="Univers-Bold"/>
              </a:rPr>
              <a:t>Rectangular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126B4A-2455-4F36-8681-786A8205755F}"/>
                  </a:ext>
                </a:extLst>
              </p:cNvPr>
              <p:cNvSpPr txBox="1"/>
              <p:nvPr/>
            </p:nvSpPr>
            <p:spPr>
              <a:xfrm>
                <a:off x="637139" y="3949759"/>
                <a:ext cx="658488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4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400" dirty="0"/>
                  <a:t>.</a:t>
                </a:r>
                <a:r>
                  <a:rPr lang="en-US" sz="4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4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44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sz="4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4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4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sz="44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126B4A-2455-4F36-8681-786A82057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39" y="3949759"/>
                <a:ext cx="6584880" cy="677108"/>
              </a:xfrm>
              <a:prstGeom prst="rect">
                <a:avLst/>
              </a:prstGeom>
              <a:blipFill>
                <a:blip r:embed="rId4"/>
                <a:stretch>
                  <a:fillRect l="-93" t="-25225" b="-48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C34B16E-5F63-4998-B0FC-005BA9BA9A92}"/>
                  </a:ext>
                </a:extLst>
              </p:cNvPr>
              <p:cNvSpPr txBox="1"/>
              <p:nvPr/>
            </p:nvSpPr>
            <p:spPr>
              <a:xfrm>
                <a:off x="637139" y="4811533"/>
                <a:ext cx="1140273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4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400" dirty="0"/>
                  <a:t>.</a:t>
                </a:r>
                <a:r>
                  <a:rPr lang="en-US" sz="4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sz="4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4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sz="4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sz="4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sz="4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j</m:t>
                    </m:r>
                    <m:r>
                      <a:rPr lang="en-US" sz="4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4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sz="4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4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4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sz="4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sz="4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C34B16E-5F63-4998-B0FC-005BA9BA9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39" y="4811533"/>
                <a:ext cx="11402737" cy="677108"/>
              </a:xfrm>
              <a:prstGeom prst="rect">
                <a:avLst/>
              </a:prstGeom>
              <a:blipFill>
                <a:blip r:embed="rId5"/>
                <a:stretch>
                  <a:fillRect l="-53" t="-25225" b="-49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376C9F0-2BCD-45A4-8AF8-7DCB303DBC84}"/>
                  </a:ext>
                </a:extLst>
              </p:cNvPr>
              <p:cNvSpPr txBox="1"/>
              <p:nvPr/>
            </p:nvSpPr>
            <p:spPr>
              <a:xfrm>
                <a:off x="637138" y="5664283"/>
                <a:ext cx="7818422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4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400" dirty="0"/>
                  <a:t>.</a:t>
                </a:r>
                <a:r>
                  <a:rPr lang="en-US" sz="4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30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376C9F0-2BCD-45A4-8AF8-7DCB303DB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38" y="5664283"/>
                <a:ext cx="7818422" cy="677108"/>
              </a:xfrm>
              <a:prstGeom prst="rect">
                <a:avLst/>
              </a:prstGeom>
              <a:blipFill>
                <a:blip r:embed="rId6"/>
                <a:stretch>
                  <a:fillRect l="-78" t="-25225" b="-49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87031739-56F1-4900-9DAD-AF96A1466A85}"/>
              </a:ext>
            </a:extLst>
          </p:cNvPr>
          <p:cNvSpPr/>
          <p:nvPr/>
        </p:nvSpPr>
        <p:spPr>
          <a:xfrm>
            <a:off x="494523" y="5589037"/>
            <a:ext cx="7961038" cy="95801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40F166-4467-4666-B20C-0DD7618462DA}"/>
              </a:ext>
            </a:extLst>
          </p:cNvPr>
          <p:cNvSpPr/>
          <p:nvPr/>
        </p:nvSpPr>
        <p:spPr>
          <a:xfrm>
            <a:off x="565829" y="2908241"/>
            <a:ext cx="3548971" cy="83585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0E4B479-0A39-446F-9A4A-AF8EEA798350}"/>
              </a:ext>
            </a:extLst>
          </p:cNvPr>
          <p:cNvSpPr/>
          <p:nvPr/>
        </p:nvSpPr>
        <p:spPr>
          <a:xfrm>
            <a:off x="5985854" y="2908241"/>
            <a:ext cx="3548971" cy="83585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3D4190E-A90A-4ED9-B320-ADD56D4A6B53}"/>
                  </a:ext>
                </a:extLst>
              </p:cNvPr>
              <p:cNvSpPr txBox="1"/>
              <p:nvPr/>
            </p:nvSpPr>
            <p:spPr>
              <a:xfrm>
                <a:off x="8598175" y="5673307"/>
                <a:ext cx="3254481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35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3D4190E-A90A-4ED9-B320-ADD56D4A6B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8175" y="5673307"/>
                <a:ext cx="3254481" cy="6771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9412DD1C-75E0-4054-A23D-68B828F12837}"/>
              </a:ext>
            </a:extLst>
          </p:cNvPr>
          <p:cNvSpPr/>
          <p:nvPr/>
        </p:nvSpPr>
        <p:spPr>
          <a:xfrm>
            <a:off x="8598175" y="5610502"/>
            <a:ext cx="3254481" cy="95801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150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DCD9264-1EE4-4E03-B253-8518A7ECEB92}"/>
              </a:ext>
            </a:extLst>
          </p:cNvPr>
          <p:cNvSpPr/>
          <p:nvPr/>
        </p:nvSpPr>
        <p:spPr>
          <a:xfrm>
            <a:off x="3951823" y="90583"/>
            <a:ext cx="42883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066FF"/>
                </a:solidFill>
                <a:latin typeface="Univers-Bold"/>
              </a:rPr>
              <a:t>Complex Numbers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E207DA-D50A-4225-80BD-5297EAE938F3}"/>
              </a:ext>
            </a:extLst>
          </p:cNvPr>
          <p:cNvSpPr/>
          <p:nvPr/>
        </p:nvSpPr>
        <p:spPr>
          <a:xfrm>
            <a:off x="1978090" y="736914"/>
            <a:ext cx="89760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ItcKabel-Book"/>
              </a:rPr>
              <a:t>Mathematical Operations With Complex Numbers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1F4AB1-6DAF-4E7D-90F2-009D6252F599}"/>
              </a:ext>
            </a:extLst>
          </p:cNvPr>
          <p:cNvSpPr/>
          <p:nvPr/>
        </p:nvSpPr>
        <p:spPr>
          <a:xfrm>
            <a:off x="637139" y="1321689"/>
            <a:ext cx="33011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13B70E"/>
                </a:solidFill>
                <a:latin typeface="ItcKabel-Medium"/>
              </a:rPr>
              <a:t>Multiplication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FDD203-023D-4E7F-9F74-0A3C5126247D}"/>
                  </a:ext>
                </a:extLst>
              </p:cNvPr>
              <p:cNvSpPr txBox="1"/>
              <p:nvPr/>
            </p:nvSpPr>
            <p:spPr>
              <a:xfrm>
                <a:off x="637139" y="2952904"/>
                <a:ext cx="303903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4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4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FDD203-023D-4E7F-9F74-0A3C51262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39" y="2952904"/>
                <a:ext cx="3039037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8E76571-5355-443A-AAB0-9AFEE1D52E9B}"/>
                  </a:ext>
                </a:extLst>
              </p:cNvPr>
              <p:cNvSpPr txBox="1"/>
              <p:nvPr/>
            </p:nvSpPr>
            <p:spPr>
              <a:xfrm>
                <a:off x="6095999" y="2952904"/>
                <a:ext cx="3075073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4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4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∠</m:t>
                      </m:r>
                      <m:sSub>
                        <m:sSubPr>
                          <m:ctrlPr>
                            <a:rPr lang="en-US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440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8E76571-5355-443A-AAB0-9AFEE1D52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2952904"/>
                <a:ext cx="3075073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6E1FECD1-7CDD-44F0-8E8D-DA848F07B2AC}"/>
              </a:ext>
            </a:extLst>
          </p:cNvPr>
          <p:cNvSpPr/>
          <p:nvPr/>
        </p:nvSpPr>
        <p:spPr>
          <a:xfrm>
            <a:off x="637139" y="2245018"/>
            <a:ext cx="13131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2673DF"/>
                </a:solidFill>
                <a:latin typeface="Univers-Bold"/>
              </a:rPr>
              <a:t>Polar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BDC02B0-0020-4AA8-BF99-B5082F012078}"/>
                  </a:ext>
                </a:extLst>
              </p:cNvPr>
              <p:cNvSpPr txBox="1"/>
              <p:nvPr/>
            </p:nvSpPr>
            <p:spPr>
              <a:xfrm>
                <a:off x="637139" y="3949759"/>
                <a:ext cx="527490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4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dirty="0"/>
                  <a:t>.</a:t>
                </a:r>
                <a:r>
                  <a:rPr lang="en-US" sz="4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4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4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sSub>
                      <m:sSubPr>
                        <m:ctrlPr>
                          <a:rPr lang="en-US" sz="4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4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400" dirty="0"/>
                  <a:t>+</a:t>
                </a:r>
                <a:r>
                  <a:rPr lang="en-US" sz="4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BDC02B0-0020-4AA8-BF99-B5082F0120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39" y="3949759"/>
                <a:ext cx="5274906" cy="677108"/>
              </a:xfrm>
              <a:prstGeom prst="rect">
                <a:avLst/>
              </a:prstGeom>
              <a:blipFill>
                <a:blip r:embed="rId4"/>
                <a:stretch>
                  <a:fillRect l="-116" t="-24324" b="-49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F8255D0B-9200-4F8D-B052-ABD266716466}"/>
              </a:ext>
            </a:extLst>
          </p:cNvPr>
          <p:cNvSpPr/>
          <p:nvPr/>
        </p:nvSpPr>
        <p:spPr>
          <a:xfrm>
            <a:off x="354563" y="3853519"/>
            <a:ext cx="6419461" cy="95801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750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DCD9264-1EE4-4E03-B253-8518A7ECEB92}"/>
              </a:ext>
            </a:extLst>
          </p:cNvPr>
          <p:cNvSpPr/>
          <p:nvPr/>
        </p:nvSpPr>
        <p:spPr>
          <a:xfrm>
            <a:off x="3951823" y="90583"/>
            <a:ext cx="42883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066FF"/>
                </a:solidFill>
                <a:latin typeface="Univers-Bold"/>
              </a:rPr>
              <a:t>Complex Numbers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E207DA-D50A-4225-80BD-5297EAE938F3}"/>
              </a:ext>
            </a:extLst>
          </p:cNvPr>
          <p:cNvSpPr/>
          <p:nvPr/>
        </p:nvSpPr>
        <p:spPr>
          <a:xfrm>
            <a:off x="1978090" y="736914"/>
            <a:ext cx="89760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ItcKabel-Book"/>
              </a:rPr>
              <a:t>Mathematical Operations With Complex Numbers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1F4AB1-6DAF-4E7D-90F2-009D6252F599}"/>
              </a:ext>
            </a:extLst>
          </p:cNvPr>
          <p:cNvSpPr/>
          <p:nvPr/>
        </p:nvSpPr>
        <p:spPr>
          <a:xfrm>
            <a:off x="637139" y="1321689"/>
            <a:ext cx="33011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13B70E"/>
                </a:solidFill>
                <a:latin typeface="ItcKabel-Medium"/>
              </a:rPr>
              <a:t>Multiplication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FDD203-023D-4E7F-9F74-0A3C5126247D}"/>
                  </a:ext>
                </a:extLst>
              </p:cNvPr>
              <p:cNvSpPr txBox="1"/>
              <p:nvPr/>
            </p:nvSpPr>
            <p:spPr>
              <a:xfrm>
                <a:off x="637139" y="2952904"/>
                <a:ext cx="313848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4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4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FDD203-023D-4E7F-9F74-0A3C51262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39" y="2952904"/>
                <a:ext cx="3138487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8E76571-5355-443A-AAB0-9AFEE1D52E9B}"/>
                  </a:ext>
                </a:extLst>
              </p:cNvPr>
              <p:cNvSpPr txBox="1"/>
              <p:nvPr/>
            </p:nvSpPr>
            <p:spPr>
              <a:xfrm>
                <a:off x="6095999" y="2952904"/>
                <a:ext cx="346094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4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4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4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∠</m:t>
                      </m:r>
                      <m:sSup>
                        <m:sSupPr>
                          <m:ctrlPr>
                            <a:rPr lang="en-US" sz="4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440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8E76571-5355-443A-AAB0-9AFEE1D52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2952904"/>
                <a:ext cx="3460947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6E1FECD1-7CDD-44F0-8E8D-DA848F07B2AC}"/>
              </a:ext>
            </a:extLst>
          </p:cNvPr>
          <p:cNvSpPr/>
          <p:nvPr/>
        </p:nvSpPr>
        <p:spPr>
          <a:xfrm>
            <a:off x="637139" y="2245018"/>
            <a:ext cx="13131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2673DF"/>
                </a:solidFill>
                <a:latin typeface="Univers-Bold"/>
              </a:rPr>
              <a:t>Polar</a:t>
            </a:r>
            <a:endParaRPr lang="en-US" sz="36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8255D0B-9200-4F8D-B052-ABD266716466}"/>
              </a:ext>
            </a:extLst>
          </p:cNvPr>
          <p:cNvSpPr/>
          <p:nvPr/>
        </p:nvSpPr>
        <p:spPr>
          <a:xfrm>
            <a:off x="354563" y="3853519"/>
            <a:ext cx="6419461" cy="95801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518E5B8-4597-4F09-B0E0-FE340D2D3E8F}"/>
                  </a:ext>
                </a:extLst>
              </p:cNvPr>
              <p:cNvSpPr txBox="1"/>
              <p:nvPr/>
            </p:nvSpPr>
            <p:spPr>
              <a:xfrm>
                <a:off x="565603" y="5053885"/>
                <a:ext cx="660180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4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400" dirty="0"/>
                  <a:t>.</a:t>
                </a:r>
                <a:r>
                  <a:rPr lang="en-US" sz="4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 (</m:t>
                    </m:r>
                    <m:r>
                      <a:rPr lang="en-US" sz="4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sz="4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sSup>
                      <m:sSupPr>
                        <m:ctrlPr>
                          <a:rPr lang="en-US" sz="4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e>
                      <m:sup>
                        <m:r>
                          <a:rPr lang="en-US" sz="4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4400" dirty="0"/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e>
                      <m:sup>
                        <m: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518E5B8-4597-4F09-B0E0-FE340D2D3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03" y="5053885"/>
                <a:ext cx="6601807" cy="677108"/>
              </a:xfrm>
              <a:prstGeom prst="rect">
                <a:avLst/>
              </a:prstGeom>
              <a:blipFill>
                <a:blip r:embed="rId4"/>
                <a:stretch>
                  <a:fillRect t="-25225" b="-49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7304913-6023-4095-874F-D5B733BD9340}"/>
                  </a:ext>
                </a:extLst>
              </p:cNvPr>
              <p:cNvSpPr txBox="1"/>
              <p:nvPr/>
            </p:nvSpPr>
            <p:spPr>
              <a:xfrm>
                <a:off x="520517" y="5896852"/>
                <a:ext cx="4047839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4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400" dirty="0"/>
                  <a:t>.</a:t>
                </a:r>
                <a:r>
                  <a:rPr lang="en-US" sz="4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50</m:t>
                    </m:r>
                    <m:r>
                      <a:rPr lang="en-US" sz="4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50</m:t>
                        </m:r>
                      </m:e>
                      <m:sup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7304913-6023-4095-874F-D5B733BD9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517" y="5896852"/>
                <a:ext cx="4047839" cy="677108"/>
              </a:xfrm>
              <a:prstGeom prst="rect">
                <a:avLst/>
              </a:prstGeom>
              <a:blipFill>
                <a:blip r:embed="rId5"/>
                <a:stretch>
                  <a:fillRect t="-25225" b="-49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2E0EDE5-C50C-4AAF-B507-F83FB1325A83}"/>
                  </a:ext>
                </a:extLst>
              </p:cNvPr>
              <p:cNvSpPr txBox="1"/>
              <p:nvPr/>
            </p:nvSpPr>
            <p:spPr>
              <a:xfrm>
                <a:off x="637139" y="3949759"/>
                <a:ext cx="527490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4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dirty="0"/>
                  <a:t>.</a:t>
                </a:r>
                <a:r>
                  <a:rPr lang="en-US" sz="4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4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4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sSub>
                      <m:sSubPr>
                        <m:ctrlPr>
                          <a:rPr lang="en-US" sz="4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4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400" dirty="0"/>
                  <a:t>+</a:t>
                </a:r>
                <a:r>
                  <a:rPr lang="en-US" sz="4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2E0EDE5-C50C-4AAF-B507-F83FB1325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39" y="3949759"/>
                <a:ext cx="5274906" cy="677108"/>
              </a:xfrm>
              <a:prstGeom prst="rect">
                <a:avLst/>
              </a:prstGeom>
              <a:blipFill>
                <a:blip r:embed="rId6"/>
                <a:stretch>
                  <a:fillRect l="-116" t="-24324" b="-49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F387BC14-7A36-4855-BC7D-E904F6724CA7}"/>
              </a:ext>
            </a:extLst>
          </p:cNvPr>
          <p:cNvSpPr/>
          <p:nvPr/>
        </p:nvSpPr>
        <p:spPr>
          <a:xfrm>
            <a:off x="565829" y="2908241"/>
            <a:ext cx="3548971" cy="83585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B818ED9-B52F-4299-9693-88967F23E5DB}"/>
              </a:ext>
            </a:extLst>
          </p:cNvPr>
          <p:cNvSpPr/>
          <p:nvPr/>
        </p:nvSpPr>
        <p:spPr>
          <a:xfrm>
            <a:off x="5985854" y="2908241"/>
            <a:ext cx="3548971" cy="83585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7619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DCD9264-1EE4-4E03-B253-8518A7ECEB92}"/>
              </a:ext>
            </a:extLst>
          </p:cNvPr>
          <p:cNvSpPr/>
          <p:nvPr/>
        </p:nvSpPr>
        <p:spPr>
          <a:xfrm>
            <a:off x="3951823" y="90583"/>
            <a:ext cx="42883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066FF"/>
                </a:solidFill>
                <a:latin typeface="Univers-Bold"/>
              </a:rPr>
              <a:t>Complex Numbers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E207DA-D50A-4225-80BD-5297EAE938F3}"/>
              </a:ext>
            </a:extLst>
          </p:cNvPr>
          <p:cNvSpPr/>
          <p:nvPr/>
        </p:nvSpPr>
        <p:spPr>
          <a:xfrm>
            <a:off x="1978090" y="736914"/>
            <a:ext cx="89760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ItcKabel-Book"/>
              </a:rPr>
              <a:t>Mathematical Operations With Complex Numbers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1F4AB1-6DAF-4E7D-90F2-009D6252F599}"/>
              </a:ext>
            </a:extLst>
          </p:cNvPr>
          <p:cNvSpPr/>
          <p:nvPr/>
        </p:nvSpPr>
        <p:spPr>
          <a:xfrm>
            <a:off x="637139" y="1321689"/>
            <a:ext cx="18870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13B70E"/>
                </a:solidFill>
                <a:latin typeface="ItcKabel-Medium"/>
              </a:rPr>
              <a:t>Division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FDD203-023D-4E7F-9F74-0A3C5126247D}"/>
                  </a:ext>
                </a:extLst>
              </p:cNvPr>
              <p:cNvSpPr txBox="1"/>
              <p:nvPr/>
            </p:nvSpPr>
            <p:spPr>
              <a:xfrm>
                <a:off x="637139" y="2952904"/>
                <a:ext cx="33995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FDD203-023D-4E7F-9F74-0A3C51262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39" y="2952904"/>
                <a:ext cx="3399585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8E76571-5355-443A-AAB0-9AFEE1D52E9B}"/>
                  </a:ext>
                </a:extLst>
              </p:cNvPr>
              <p:cNvSpPr txBox="1"/>
              <p:nvPr/>
            </p:nvSpPr>
            <p:spPr>
              <a:xfrm>
                <a:off x="6095999" y="2952904"/>
                <a:ext cx="343882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4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8E76571-5355-443A-AAB0-9AFEE1D52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2952904"/>
                <a:ext cx="3438826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6E1FECD1-7CDD-44F0-8E8D-DA848F07B2AC}"/>
              </a:ext>
            </a:extLst>
          </p:cNvPr>
          <p:cNvSpPr/>
          <p:nvPr/>
        </p:nvSpPr>
        <p:spPr>
          <a:xfrm>
            <a:off x="637139" y="2245018"/>
            <a:ext cx="28264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2673DF"/>
                </a:solidFill>
                <a:latin typeface="Univers-Bold"/>
              </a:rPr>
              <a:t>Rectangular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126B4A-2455-4F36-8681-786A8205755F}"/>
                  </a:ext>
                </a:extLst>
              </p:cNvPr>
              <p:cNvSpPr txBox="1"/>
              <p:nvPr/>
            </p:nvSpPr>
            <p:spPr>
              <a:xfrm>
                <a:off x="637139" y="3949759"/>
                <a:ext cx="3438826" cy="13864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4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4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4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4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4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sz="4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4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4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sz="4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4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126B4A-2455-4F36-8681-786A82057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39" y="3949759"/>
                <a:ext cx="3438826" cy="13864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23E770D-E7D3-4DD3-99BB-58EA198B1847}"/>
                  </a:ext>
                </a:extLst>
              </p:cNvPr>
              <p:cNvSpPr/>
              <p:nvPr/>
            </p:nvSpPr>
            <p:spPr>
              <a:xfrm>
                <a:off x="5604588" y="4181296"/>
                <a:ext cx="6096000" cy="138499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/>
                <a:r>
                  <a:rPr lang="en-US" sz="2800" dirty="0">
                    <a:latin typeface="Times-Roman"/>
                  </a:rPr>
                  <a:t>We rationalize the denominator by multiplying both the numerator and denominator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23E770D-E7D3-4DD3-99BB-58EA198B18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588" y="4181296"/>
                <a:ext cx="6096000" cy="1384995"/>
              </a:xfrm>
              <a:prstGeom prst="rect">
                <a:avLst/>
              </a:prstGeom>
              <a:blipFill>
                <a:blip r:embed="rId5"/>
                <a:stretch>
                  <a:fillRect l="-2000" t="-4846" r="-2100" b="-11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BCB105C-5712-48D5-9E2E-37C0849C42ED}"/>
                  </a:ext>
                </a:extLst>
              </p:cNvPr>
              <p:cNvSpPr txBox="1"/>
              <p:nvPr/>
            </p:nvSpPr>
            <p:spPr>
              <a:xfrm>
                <a:off x="5781868" y="5779021"/>
                <a:ext cx="3661002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4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4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lang="en-US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4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BCB105C-5712-48D5-9E2E-37C0849C42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1868" y="5779021"/>
                <a:ext cx="3661002" cy="6771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5A89E72C-050E-4B6D-91CF-4B277B967900}"/>
              </a:ext>
            </a:extLst>
          </p:cNvPr>
          <p:cNvSpPr/>
          <p:nvPr/>
        </p:nvSpPr>
        <p:spPr>
          <a:xfrm>
            <a:off x="565829" y="2908241"/>
            <a:ext cx="3548971" cy="83585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02B21A4-6219-4B44-B8DD-4EFB388649EF}"/>
              </a:ext>
            </a:extLst>
          </p:cNvPr>
          <p:cNvSpPr/>
          <p:nvPr/>
        </p:nvSpPr>
        <p:spPr>
          <a:xfrm>
            <a:off x="5985854" y="2908241"/>
            <a:ext cx="3548971" cy="83585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246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DCD9264-1EE4-4E03-B253-8518A7ECEB92}"/>
              </a:ext>
            </a:extLst>
          </p:cNvPr>
          <p:cNvSpPr/>
          <p:nvPr/>
        </p:nvSpPr>
        <p:spPr>
          <a:xfrm>
            <a:off x="3951823" y="90583"/>
            <a:ext cx="42883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066FF"/>
                </a:solidFill>
                <a:latin typeface="Univers-Bold"/>
              </a:rPr>
              <a:t>Complex Numbers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E207DA-D50A-4225-80BD-5297EAE938F3}"/>
              </a:ext>
            </a:extLst>
          </p:cNvPr>
          <p:cNvSpPr/>
          <p:nvPr/>
        </p:nvSpPr>
        <p:spPr>
          <a:xfrm>
            <a:off x="1978090" y="736914"/>
            <a:ext cx="89760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ItcKabel-Book"/>
              </a:rPr>
              <a:t>Mathematical Operations With Complex Numbers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1F4AB1-6DAF-4E7D-90F2-009D6252F599}"/>
              </a:ext>
            </a:extLst>
          </p:cNvPr>
          <p:cNvSpPr/>
          <p:nvPr/>
        </p:nvSpPr>
        <p:spPr>
          <a:xfrm>
            <a:off x="637139" y="1321689"/>
            <a:ext cx="18870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13B70E"/>
                </a:solidFill>
                <a:latin typeface="ItcKabel-Medium"/>
              </a:rPr>
              <a:t>Division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FDD203-023D-4E7F-9F74-0A3C5126247D}"/>
                  </a:ext>
                </a:extLst>
              </p:cNvPr>
              <p:cNvSpPr txBox="1"/>
              <p:nvPr/>
            </p:nvSpPr>
            <p:spPr>
              <a:xfrm>
                <a:off x="637139" y="2952904"/>
                <a:ext cx="33995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FDD203-023D-4E7F-9F74-0A3C51262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39" y="2952904"/>
                <a:ext cx="3399585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8E76571-5355-443A-AAB0-9AFEE1D52E9B}"/>
                  </a:ext>
                </a:extLst>
              </p:cNvPr>
              <p:cNvSpPr txBox="1"/>
              <p:nvPr/>
            </p:nvSpPr>
            <p:spPr>
              <a:xfrm>
                <a:off x="6095999" y="2952904"/>
                <a:ext cx="343882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4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8E76571-5355-443A-AAB0-9AFEE1D52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2952904"/>
                <a:ext cx="3438826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6E1FECD1-7CDD-44F0-8E8D-DA848F07B2AC}"/>
              </a:ext>
            </a:extLst>
          </p:cNvPr>
          <p:cNvSpPr/>
          <p:nvPr/>
        </p:nvSpPr>
        <p:spPr>
          <a:xfrm>
            <a:off x="637139" y="2245018"/>
            <a:ext cx="28264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2673DF"/>
                </a:solidFill>
                <a:latin typeface="Univers-Bold"/>
              </a:rPr>
              <a:t>Rectangular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126B4A-2455-4F36-8681-786A8205755F}"/>
                  </a:ext>
                </a:extLst>
              </p:cNvPr>
              <p:cNvSpPr txBox="1"/>
              <p:nvPr/>
            </p:nvSpPr>
            <p:spPr>
              <a:xfrm>
                <a:off x="637139" y="3949759"/>
                <a:ext cx="6088462" cy="13864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4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4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4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4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4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sz="4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4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4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sz="4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4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4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sz="4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4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4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sz="4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4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126B4A-2455-4F36-8681-786A82057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39" y="3949759"/>
                <a:ext cx="6088462" cy="13864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758EF8-F8B1-461C-9179-F6A03CA54F81}"/>
                  </a:ext>
                </a:extLst>
              </p:cNvPr>
              <p:cNvSpPr txBox="1"/>
              <p:nvPr/>
            </p:nvSpPr>
            <p:spPr>
              <a:xfrm>
                <a:off x="637139" y="5427883"/>
                <a:ext cx="1285672" cy="13783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4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4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4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758EF8-F8B1-461C-9179-F6A03CA54F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39" y="5427883"/>
                <a:ext cx="1285672" cy="13783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CA23FE56-5DDB-48E2-814E-3E6C6B7937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4486" y="5427883"/>
            <a:ext cx="5285678" cy="133931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30ACC73-267F-427B-9B5B-1B026DCA125E}"/>
              </a:ext>
            </a:extLst>
          </p:cNvPr>
          <p:cNvSpPr/>
          <p:nvPr/>
        </p:nvSpPr>
        <p:spPr>
          <a:xfrm>
            <a:off x="565829" y="2908241"/>
            <a:ext cx="3548971" cy="83585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168208-B54B-4BDD-9EA0-1DF416F7A446}"/>
              </a:ext>
            </a:extLst>
          </p:cNvPr>
          <p:cNvSpPr/>
          <p:nvPr/>
        </p:nvSpPr>
        <p:spPr>
          <a:xfrm>
            <a:off x="5985854" y="2908241"/>
            <a:ext cx="3548971" cy="83585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8153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DCD9264-1EE4-4E03-B253-8518A7ECEB92}"/>
              </a:ext>
            </a:extLst>
          </p:cNvPr>
          <p:cNvSpPr/>
          <p:nvPr/>
        </p:nvSpPr>
        <p:spPr>
          <a:xfrm>
            <a:off x="3951823" y="90583"/>
            <a:ext cx="42883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066FF"/>
                </a:solidFill>
                <a:latin typeface="Univers-Bold"/>
              </a:rPr>
              <a:t>Complex Numbers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E207DA-D50A-4225-80BD-5297EAE938F3}"/>
              </a:ext>
            </a:extLst>
          </p:cNvPr>
          <p:cNvSpPr/>
          <p:nvPr/>
        </p:nvSpPr>
        <p:spPr>
          <a:xfrm>
            <a:off x="1978090" y="736914"/>
            <a:ext cx="89760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ItcKabel-Book"/>
              </a:rPr>
              <a:t>Mathematical Operations With Complex Numbers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1F4AB1-6DAF-4E7D-90F2-009D6252F599}"/>
              </a:ext>
            </a:extLst>
          </p:cNvPr>
          <p:cNvSpPr/>
          <p:nvPr/>
        </p:nvSpPr>
        <p:spPr>
          <a:xfrm>
            <a:off x="637139" y="1321689"/>
            <a:ext cx="18870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13B70E"/>
                </a:solidFill>
                <a:latin typeface="ItcKabel-Medium"/>
              </a:rPr>
              <a:t>Division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FDD203-023D-4E7F-9F74-0A3C5126247D}"/>
                  </a:ext>
                </a:extLst>
              </p:cNvPr>
              <p:cNvSpPr txBox="1"/>
              <p:nvPr/>
            </p:nvSpPr>
            <p:spPr>
              <a:xfrm>
                <a:off x="637139" y="2952904"/>
                <a:ext cx="2930482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FDD203-023D-4E7F-9F74-0A3C51262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39" y="2952904"/>
                <a:ext cx="2930482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8E76571-5355-443A-AAB0-9AFEE1D52E9B}"/>
                  </a:ext>
                </a:extLst>
              </p:cNvPr>
              <p:cNvSpPr txBox="1"/>
              <p:nvPr/>
            </p:nvSpPr>
            <p:spPr>
              <a:xfrm>
                <a:off x="6095999" y="2952904"/>
                <a:ext cx="2943563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4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4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4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8E76571-5355-443A-AAB0-9AFEE1D52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2952904"/>
                <a:ext cx="2943563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6E1FECD1-7CDD-44F0-8E8D-DA848F07B2AC}"/>
              </a:ext>
            </a:extLst>
          </p:cNvPr>
          <p:cNvSpPr/>
          <p:nvPr/>
        </p:nvSpPr>
        <p:spPr>
          <a:xfrm>
            <a:off x="637139" y="2245018"/>
            <a:ext cx="28264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2673DF"/>
                </a:solidFill>
                <a:latin typeface="Univers-Bold"/>
              </a:rPr>
              <a:t>Rectangular</a:t>
            </a:r>
            <a:endParaRPr lang="en-US" sz="3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8C8C20-9BB3-4338-B31E-7525AF99CB3F}"/>
              </a:ext>
            </a:extLst>
          </p:cNvPr>
          <p:cNvSpPr/>
          <p:nvPr/>
        </p:nvSpPr>
        <p:spPr>
          <a:xfrm>
            <a:off x="565829" y="2908241"/>
            <a:ext cx="3548971" cy="83585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8E0D8A-0B66-45CC-AE3E-17217DB7B63C}"/>
              </a:ext>
            </a:extLst>
          </p:cNvPr>
          <p:cNvSpPr/>
          <p:nvPr/>
        </p:nvSpPr>
        <p:spPr>
          <a:xfrm>
            <a:off x="5985854" y="2908241"/>
            <a:ext cx="3548971" cy="83585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6816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DCD9264-1EE4-4E03-B253-8518A7ECEB92}"/>
              </a:ext>
            </a:extLst>
          </p:cNvPr>
          <p:cNvSpPr/>
          <p:nvPr/>
        </p:nvSpPr>
        <p:spPr>
          <a:xfrm>
            <a:off x="3951823" y="90583"/>
            <a:ext cx="42883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066FF"/>
                </a:solidFill>
                <a:latin typeface="Univers-Bold"/>
              </a:rPr>
              <a:t>Complex Numbers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E207DA-D50A-4225-80BD-5297EAE938F3}"/>
              </a:ext>
            </a:extLst>
          </p:cNvPr>
          <p:cNvSpPr/>
          <p:nvPr/>
        </p:nvSpPr>
        <p:spPr>
          <a:xfrm>
            <a:off x="1978090" y="736914"/>
            <a:ext cx="89760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ItcKabel-Book"/>
              </a:rPr>
              <a:t>Mathematical Operations With Complex Numbers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1F4AB1-6DAF-4E7D-90F2-009D6252F599}"/>
              </a:ext>
            </a:extLst>
          </p:cNvPr>
          <p:cNvSpPr/>
          <p:nvPr/>
        </p:nvSpPr>
        <p:spPr>
          <a:xfrm>
            <a:off x="637139" y="1321689"/>
            <a:ext cx="18870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13B70E"/>
                </a:solidFill>
                <a:latin typeface="ItcKabel-Medium"/>
              </a:rPr>
              <a:t>Division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FDD203-023D-4E7F-9F74-0A3C5126247D}"/>
                  </a:ext>
                </a:extLst>
              </p:cNvPr>
              <p:cNvSpPr txBox="1"/>
              <p:nvPr/>
            </p:nvSpPr>
            <p:spPr>
              <a:xfrm>
                <a:off x="637139" y="2952904"/>
                <a:ext cx="2930482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FDD203-023D-4E7F-9F74-0A3C51262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39" y="2952904"/>
                <a:ext cx="2930482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8E76571-5355-443A-AAB0-9AFEE1D52E9B}"/>
                  </a:ext>
                </a:extLst>
              </p:cNvPr>
              <p:cNvSpPr txBox="1"/>
              <p:nvPr/>
            </p:nvSpPr>
            <p:spPr>
              <a:xfrm>
                <a:off x="6095999" y="2952904"/>
                <a:ext cx="2943563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4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4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4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8E76571-5355-443A-AAB0-9AFEE1D52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2952904"/>
                <a:ext cx="2943563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6E1FECD1-7CDD-44F0-8E8D-DA848F07B2AC}"/>
              </a:ext>
            </a:extLst>
          </p:cNvPr>
          <p:cNvSpPr/>
          <p:nvPr/>
        </p:nvSpPr>
        <p:spPr>
          <a:xfrm>
            <a:off x="637139" y="2245018"/>
            <a:ext cx="28264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2673DF"/>
                </a:solidFill>
                <a:latin typeface="Univers-Bold"/>
              </a:rPr>
              <a:t>Rectangular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126B4A-2455-4F36-8681-786A8205755F}"/>
                  </a:ext>
                </a:extLst>
              </p:cNvPr>
              <p:cNvSpPr txBox="1"/>
              <p:nvPr/>
            </p:nvSpPr>
            <p:spPr>
              <a:xfrm>
                <a:off x="646476" y="3931097"/>
                <a:ext cx="5097934" cy="14046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4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4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4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4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126B4A-2455-4F36-8681-786A82057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476" y="3931097"/>
                <a:ext cx="5097934" cy="14046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843ABC7A-B4B9-4ED4-81AF-E6174B874AAB}"/>
              </a:ext>
            </a:extLst>
          </p:cNvPr>
          <p:cNvSpPr/>
          <p:nvPr/>
        </p:nvSpPr>
        <p:spPr>
          <a:xfrm>
            <a:off x="565829" y="2908241"/>
            <a:ext cx="3548971" cy="83585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7FE1F5-36B2-4E31-B792-77F201167333}"/>
              </a:ext>
            </a:extLst>
          </p:cNvPr>
          <p:cNvSpPr/>
          <p:nvPr/>
        </p:nvSpPr>
        <p:spPr>
          <a:xfrm>
            <a:off x="5985854" y="2908241"/>
            <a:ext cx="3548971" cy="83585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260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DCD9264-1EE4-4E03-B253-8518A7ECEB92}"/>
              </a:ext>
            </a:extLst>
          </p:cNvPr>
          <p:cNvSpPr/>
          <p:nvPr/>
        </p:nvSpPr>
        <p:spPr>
          <a:xfrm>
            <a:off x="3951823" y="90583"/>
            <a:ext cx="42883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066FF"/>
                </a:solidFill>
                <a:latin typeface="Univers-Bold"/>
              </a:rPr>
              <a:t>Complex Numbers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E207DA-D50A-4225-80BD-5297EAE938F3}"/>
              </a:ext>
            </a:extLst>
          </p:cNvPr>
          <p:cNvSpPr/>
          <p:nvPr/>
        </p:nvSpPr>
        <p:spPr>
          <a:xfrm>
            <a:off x="1978090" y="736914"/>
            <a:ext cx="89760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ItcKabel-Book"/>
              </a:rPr>
              <a:t>Mathematical Operations With Complex Numbers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1F4AB1-6DAF-4E7D-90F2-009D6252F599}"/>
              </a:ext>
            </a:extLst>
          </p:cNvPr>
          <p:cNvSpPr/>
          <p:nvPr/>
        </p:nvSpPr>
        <p:spPr>
          <a:xfrm>
            <a:off x="637139" y="1321689"/>
            <a:ext cx="18870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13B70E"/>
                </a:solidFill>
                <a:latin typeface="ItcKabel-Medium"/>
              </a:rPr>
              <a:t>Division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FDD203-023D-4E7F-9F74-0A3C5126247D}"/>
                  </a:ext>
                </a:extLst>
              </p:cNvPr>
              <p:cNvSpPr txBox="1"/>
              <p:nvPr/>
            </p:nvSpPr>
            <p:spPr>
              <a:xfrm>
                <a:off x="637139" y="2952904"/>
                <a:ext cx="2930482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FDD203-023D-4E7F-9F74-0A3C51262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39" y="2952904"/>
                <a:ext cx="2930482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8E76571-5355-443A-AAB0-9AFEE1D52E9B}"/>
                  </a:ext>
                </a:extLst>
              </p:cNvPr>
              <p:cNvSpPr txBox="1"/>
              <p:nvPr/>
            </p:nvSpPr>
            <p:spPr>
              <a:xfrm>
                <a:off x="6095999" y="2952904"/>
                <a:ext cx="2943563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4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4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4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8E76571-5355-443A-AAB0-9AFEE1D52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2952904"/>
                <a:ext cx="2943563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6E1FECD1-7CDD-44F0-8E8D-DA848F07B2AC}"/>
              </a:ext>
            </a:extLst>
          </p:cNvPr>
          <p:cNvSpPr/>
          <p:nvPr/>
        </p:nvSpPr>
        <p:spPr>
          <a:xfrm>
            <a:off x="637139" y="2245018"/>
            <a:ext cx="28264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2673DF"/>
                </a:solidFill>
                <a:latin typeface="Univers-Bold"/>
              </a:rPr>
              <a:t>Rectangular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126B4A-2455-4F36-8681-786A8205755F}"/>
                  </a:ext>
                </a:extLst>
              </p:cNvPr>
              <p:cNvSpPr txBox="1"/>
              <p:nvPr/>
            </p:nvSpPr>
            <p:spPr>
              <a:xfrm>
                <a:off x="637139" y="3949759"/>
                <a:ext cx="5097934" cy="14046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4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4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4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4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126B4A-2455-4F36-8681-786A82057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39" y="3949759"/>
                <a:ext cx="5097934" cy="14046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758EF8-F8B1-461C-9179-F6A03CA54F81}"/>
                  </a:ext>
                </a:extLst>
              </p:cNvPr>
              <p:cNvSpPr txBox="1"/>
              <p:nvPr/>
            </p:nvSpPr>
            <p:spPr>
              <a:xfrm>
                <a:off x="637139" y="5427883"/>
                <a:ext cx="10012741" cy="14328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4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4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4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sz="4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sz="4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4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f>
                        <m:fPr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)−(</m:t>
                          </m:r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sz="4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sz="4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4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758EF8-F8B1-461C-9179-F6A03CA54F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39" y="5427883"/>
                <a:ext cx="10012741" cy="14328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56DABAE8-25BF-4791-9D82-53F599608B6E}"/>
              </a:ext>
            </a:extLst>
          </p:cNvPr>
          <p:cNvSpPr/>
          <p:nvPr/>
        </p:nvSpPr>
        <p:spPr>
          <a:xfrm>
            <a:off x="565829" y="2908241"/>
            <a:ext cx="3548971" cy="83585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05AB24-8CCA-4A05-896B-9AD2C9E9CB61}"/>
              </a:ext>
            </a:extLst>
          </p:cNvPr>
          <p:cNvSpPr/>
          <p:nvPr/>
        </p:nvSpPr>
        <p:spPr>
          <a:xfrm>
            <a:off x="5985854" y="2908241"/>
            <a:ext cx="3548971" cy="83585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6509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DCD9264-1EE4-4E03-B253-8518A7ECEB92}"/>
              </a:ext>
            </a:extLst>
          </p:cNvPr>
          <p:cNvSpPr/>
          <p:nvPr/>
        </p:nvSpPr>
        <p:spPr>
          <a:xfrm>
            <a:off x="3951823" y="90583"/>
            <a:ext cx="42883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066FF"/>
                </a:solidFill>
                <a:latin typeface="Univers-Bold"/>
              </a:rPr>
              <a:t>Complex Numbers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E207DA-D50A-4225-80BD-5297EAE938F3}"/>
              </a:ext>
            </a:extLst>
          </p:cNvPr>
          <p:cNvSpPr/>
          <p:nvPr/>
        </p:nvSpPr>
        <p:spPr>
          <a:xfrm>
            <a:off x="1978090" y="736914"/>
            <a:ext cx="89760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ItcKabel-Book"/>
              </a:rPr>
              <a:t>Mathematical Operations With Complex Numbers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1F4AB1-6DAF-4E7D-90F2-009D6252F599}"/>
              </a:ext>
            </a:extLst>
          </p:cNvPr>
          <p:cNvSpPr/>
          <p:nvPr/>
        </p:nvSpPr>
        <p:spPr>
          <a:xfrm>
            <a:off x="637139" y="1321689"/>
            <a:ext cx="18870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13B70E"/>
                </a:solidFill>
                <a:latin typeface="ItcKabel-Medium"/>
              </a:rPr>
              <a:t>Division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FDD203-023D-4E7F-9F74-0A3C5126247D}"/>
                  </a:ext>
                </a:extLst>
              </p:cNvPr>
              <p:cNvSpPr txBox="1"/>
              <p:nvPr/>
            </p:nvSpPr>
            <p:spPr>
              <a:xfrm>
                <a:off x="637139" y="2952904"/>
                <a:ext cx="2930482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FDD203-023D-4E7F-9F74-0A3C51262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39" y="2952904"/>
                <a:ext cx="2930482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8E76571-5355-443A-AAB0-9AFEE1D52E9B}"/>
                  </a:ext>
                </a:extLst>
              </p:cNvPr>
              <p:cNvSpPr txBox="1"/>
              <p:nvPr/>
            </p:nvSpPr>
            <p:spPr>
              <a:xfrm>
                <a:off x="6095999" y="2952904"/>
                <a:ext cx="2943563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4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4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4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8E76571-5355-443A-AAB0-9AFEE1D52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2952904"/>
                <a:ext cx="2943563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6E1FECD1-7CDD-44F0-8E8D-DA848F07B2AC}"/>
              </a:ext>
            </a:extLst>
          </p:cNvPr>
          <p:cNvSpPr/>
          <p:nvPr/>
        </p:nvSpPr>
        <p:spPr>
          <a:xfrm>
            <a:off x="637139" y="2245018"/>
            <a:ext cx="28264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2673DF"/>
                </a:solidFill>
                <a:latin typeface="Univers-Bold"/>
              </a:rPr>
              <a:t>Rectangular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5BF67E7-54B4-46B9-874E-F4DD5854DB89}"/>
                  </a:ext>
                </a:extLst>
              </p:cNvPr>
              <p:cNvSpPr txBox="1"/>
              <p:nvPr/>
            </p:nvSpPr>
            <p:spPr>
              <a:xfrm>
                <a:off x="637139" y="3949759"/>
                <a:ext cx="7515006" cy="14248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4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4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4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+(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4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  <m:r>
                            <a:rPr lang="en-US" sz="4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4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)−(</m:t>
                          </m:r>
                          <m:r>
                            <a:rPr lang="en-US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4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  <m:r>
                            <a:rPr lang="en-US" sz="4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5BF67E7-54B4-46B9-874E-F4DD5854DB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39" y="3949759"/>
                <a:ext cx="7515006" cy="14248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A223CB39-4839-4AEC-B031-234C9B1BBFB9}"/>
              </a:ext>
            </a:extLst>
          </p:cNvPr>
          <p:cNvSpPr/>
          <p:nvPr/>
        </p:nvSpPr>
        <p:spPr>
          <a:xfrm>
            <a:off x="565829" y="2908241"/>
            <a:ext cx="3548971" cy="83585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102C6B4-C784-4C60-B58C-E4DE35E849F2}"/>
              </a:ext>
            </a:extLst>
          </p:cNvPr>
          <p:cNvSpPr/>
          <p:nvPr/>
        </p:nvSpPr>
        <p:spPr>
          <a:xfrm>
            <a:off x="5985854" y="2908241"/>
            <a:ext cx="3548971" cy="83585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20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DCD9264-1EE4-4E03-B253-8518A7ECEB92}"/>
              </a:ext>
            </a:extLst>
          </p:cNvPr>
          <p:cNvSpPr/>
          <p:nvPr/>
        </p:nvSpPr>
        <p:spPr>
          <a:xfrm>
            <a:off x="2292202" y="118579"/>
            <a:ext cx="76075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AC Through Pure Ohmic Resistor Alone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D98234-E1BE-4220-87A4-A223683B30EF}"/>
              </a:ext>
            </a:extLst>
          </p:cNvPr>
          <p:cNvSpPr/>
          <p:nvPr/>
        </p:nvSpPr>
        <p:spPr>
          <a:xfrm>
            <a:off x="3501378" y="764910"/>
            <a:ext cx="51892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66FF"/>
                </a:solidFill>
                <a:latin typeface="Univers-Bold"/>
              </a:rPr>
              <a:t>AVERAGE POWER AND POWER FACTOR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1A87B4-0728-4F44-9E4B-18C9ACC3A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4712" y="2071396"/>
            <a:ext cx="5428611" cy="330754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C944CD7-DD60-4C38-B9E0-601E6DBC6A39}"/>
              </a:ext>
            </a:extLst>
          </p:cNvPr>
          <p:cNvSpPr/>
          <p:nvPr/>
        </p:nvSpPr>
        <p:spPr>
          <a:xfrm>
            <a:off x="453378" y="1811351"/>
            <a:ext cx="62460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000000"/>
                </a:solidFill>
                <a:latin typeface="ItcKabel-Book"/>
              </a:rPr>
              <a:t>The </a:t>
            </a:r>
            <a:r>
              <a:rPr lang="en-US" sz="3200" dirty="0">
                <a:solidFill>
                  <a:srgbClr val="009E70"/>
                </a:solidFill>
                <a:latin typeface="ItcKabel-Medium"/>
              </a:rPr>
              <a:t>instantaneous power </a:t>
            </a:r>
            <a:r>
              <a:rPr lang="en-US" sz="3200" dirty="0">
                <a:solidFill>
                  <a:srgbClr val="000000"/>
                </a:solidFill>
                <a:latin typeface="ItcKabel-Book"/>
              </a:rPr>
              <a:t>(in watts) is the power at any instant of time.</a:t>
            </a:r>
            <a:endParaRPr lang="en-US" sz="3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08971C-57E3-469B-B2EB-31F69FDAD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78" y="5378938"/>
            <a:ext cx="6496050" cy="5619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9350262-2F9C-4B2D-BE98-46EBF43A7912}"/>
                  </a:ext>
                </a:extLst>
              </p:cNvPr>
              <p:cNvSpPr txBox="1"/>
              <p:nvPr/>
            </p:nvSpPr>
            <p:spPr>
              <a:xfrm>
                <a:off x="855304" y="2844343"/>
                <a:ext cx="345122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  <m:func>
                        <m:func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</m:func>
                    </m:oMath>
                  </m:oMathPara>
                </a14:m>
                <a:endParaRPr lang="en-US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9350262-2F9C-4B2D-BE98-46EBF43A7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304" y="2844343"/>
                <a:ext cx="3451225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187DD61-C6AA-43D1-9447-B4D1F3F0051F}"/>
                  </a:ext>
                </a:extLst>
              </p:cNvPr>
              <p:cNvSpPr txBox="1"/>
              <p:nvPr/>
            </p:nvSpPr>
            <p:spPr>
              <a:xfrm>
                <a:off x="823323" y="3487423"/>
                <a:ext cx="351518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  <m:func>
                        <m:func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</m:func>
                    </m:oMath>
                  </m:oMathPara>
                </a14:m>
                <a:endParaRPr lang="en-US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187DD61-C6AA-43D1-9447-B4D1F3F005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323" y="3487423"/>
                <a:ext cx="3515186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2285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DCD9264-1EE4-4E03-B253-8518A7ECEB92}"/>
              </a:ext>
            </a:extLst>
          </p:cNvPr>
          <p:cNvSpPr/>
          <p:nvPr/>
        </p:nvSpPr>
        <p:spPr>
          <a:xfrm>
            <a:off x="3951823" y="90583"/>
            <a:ext cx="42883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066FF"/>
                </a:solidFill>
                <a:latin typeface="Univers-Bold"/>
              </a:rPr>
              <a:t>Complex Numbers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E207DA-D50A-4225-80BD-5297EAE938F3}"/>
              </a:ext>
            </a:extLst>
          </p:cNvPr>
          <p:cNvSpPr/>
          <p:nvPr/>
        </p:nvSpPr>
        <p:spPr>
          <a:xfrm>
            <a:off x="1978090" y="736914"/>
            <a:ext cx="89760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ItcKabel-Book"/>
              </a:rPr>
              <a:t>Mathematical Operations With Complex Numbers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1F4AB1-6DAF-4E7D-90F2-009D6252F599}"/>
              </a:ext>
            </a:extLst>
          </p:cNvPr>
          <p:cNvSpPr/>
          <p:nvPr/>
        </p:nvSpPr>
        <p:spPr>
          <a:xfrm>
            <a:off x="637139" y="1321689"/>
            <a:ext cx="18870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13B70E"/>
                </a:solidFill>
                <a:latin typeface="ItcKabel-Medium"/>
              </a:rPr>
              <a:t>Division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FDD203-023D-4E7F-9F74-0A3C5126247D}"/>
                  </a:ext>
                </a:extLst>
              </p:cNvPr>
              <p:cNvSpPr txBox="1"/>
              <p:nvPr/>
            </p:nvSpPr>
            <p:spPr>
              <a:xfrm>
                <a:off x="637139" y="2952904"/>
                <a:ext cx="2930482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FDD203-023D-4E7F-9F74-0A3C51262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39" y="2952904"/>
                <a:ext cx="2930482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8E76571-5355-443A-AAB0-9AFEE1D52E9B}"/>
                  </a:ext>
                </a:extLst>
              </p:cNvPr>
              <p:cNvSpPr txBox="1"/>
              <p:nvPr/>
            </p:nvSpPr>
            <p:spPr>
              <a:xfrm>
                <a:off x="6095999" y="2952904"/>
                <a:ext cx="2943563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4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4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4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8E76571-5355-443A-AAB0-9AFEE1D52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2952904"/>
                <a:ext cx="2943563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6E1FECD1-7CDD-44F0-8E8D-DA848F07B2AC}"/>
              </a:ext>
            </a:extLst>
          </p:cNvPr>
          <p:cNvSpPr/>
          <p:nvPr/>
        </p:nvSpPr>
        <p:spPr>
          <a:xfrm>
            <a:off x="637139" y="2245018"/>
            <a:ext cx="28264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2673DF"/>
                </a:solidFill>
                <a:latin typeface="Univers-Bold"/>
              </a:rPr>
              <a:t>Rectangular</a:t>
            </a:r>
            <a:endParaRPr lang="en-US" sz="3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839F37-CDA6-41F1-8E0E-364ECD198D76}"/>
              </a:ext>
            </a:extLst>
          </p:cNvPr>
          <p:cNvSpPr/>
          <p:nvPr/>
        </p:nvSpPr>
        <p:spPr>
          <a:xfrm>
            <a:off x="565829" y="2908241"/>
            <a:ext cx="3548971" cy="83585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EE0BF8-51D9-472D-B755-0F2F63F68F2D}"/>
              </a:ext>
            </a:extLst>
          </p:cNvPr>
          <p:cNvSpPr/>
          <p:nvPr/>
        </p:nvSpPr>
        <p:spPr>
          <a:xfrm>
            <a:off x="5985854" y="2908241"/>
            <a:ext cx="3548971" cy="83585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2329D80-7A62-4F78-89B0-078F226F86DF}"/>
                  </a:ext>
                </a:extLst>
              </p:cNvPr>
              <p:cNvSpPr txBox="1"/>
              <p:nvPr/>
            </p:nvSpPr>
            <p:spPr>
              <a:xfrm>
                <a:off x="637139" y="3949759"/>
                <a:ext cx="7515006" cy="14248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4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4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4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41</m:t>
                          </m:r>
                        </m:den>
                      </m:f>
                      <m:r>
                        <a:rPr lang="en-US" sz="4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𝑗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41</m:t>
                          </m:r>
                        </m:den>
                      </m:f>
                      <m:r>
                        <a:rPr 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59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27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2329D80-7A62-4F78-89B0-078F226F86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39" y="3949759"/>
                <a:ext cx="7515006" cy="14248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11905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DCD9264-1EE4-4E03-B253-8518A7ECEB92}"/>
              </a:ext>
            </a:extLst>
          </p:cNvPr>
          <p:cNvSpPr/>
          <p:nvPr/>
        </p:nvSpPr>
        <p:spPr>
          <a:xfrm>
            <a:off x="3951823" y="90583"/>
            <a:ext cx="42883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066FF"/>
                </a:solidFill>
                <a:latin typeface="Univers-Bold"/>
              </a:rPr>
              <a:t>Complex Numbers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E207DA-D50A-4225-80BD-5297EAE938F3}"/>
              </a:ext>
            </a:extLst>
          </p:cNvPr>
          <p:cNvSpPr/>
          <p:nvPr/>
        </p:nvSpPr>
        <p:spPr>
          <a:xfrm>
            <a:off x="1978090" y="736914"/>
            <a:ext cx="89760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ItcKabel-Book"/>
              </a:rPr>
              <a:t>Mathematical Operations With Complex Numbers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1F4AB1-6DAF-4E7D-90F2-009D6252F599}"/>
              </a:ext>
            </a:extLst>
          </p:cNvPr>
          <p:cNvSpPr/>
          <p:nvPr/>
        </p:nvSpPr>
        <p:spPr>
          <a:xfrm>
            <a:off x="637139" y="1321689"/>
            <a:ext cx="18870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13B70E"/>
                </a:solidFill>
                <a:latin typeface="ItcKabel-Medium"/>
              </a:rPr>
              <a:t>Division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1FECD1-7CDD-44F0-8E8D-DA848F07B2AC}"/>
              </a:ext>
            </a:extLst>
          </p:cNvPr>
          <p:cNvSpPr/>
          <p:nvPr/>
        </p:nvSpPr>
        <p:spPr>
          <a:xfrm>
            <a:off x="637139" y="2245018"/>
            <a:ext cx="13131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2673DF"/>
                </a:solidFill>
                <a:latin typeface="Univers-Bold"/>
              </a:rPr>
              <a:t>Polar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BDC02B0-0020-4AA8-BF99-B5082F012078}"/>
                  </a:ext>
                </a:extLst>
              </p:cNvPr>
              <p:cNvSpPr txBox="1"/>
              <p:nvPr/>
            </p:nvSpPr>
            <p:spPr>
              <a:xfrm>
                <a:off x="637139" y="3949759"/>
                <a:ext cx="3886385" cy="11101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sz="4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sz="4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</m:num>
                      <m:den>
                        <m:acc>
                          <m:accPr>
                            <m:chr m:val="̅"/>
                            <m:ctrlPr>
                              <a:rPr lang="en-US" sz="440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4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sz="44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den>
                    </m:f>
                    <m:r>
                      <a:rPr lang="en-US" sz="4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4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sSub>
                      <m:sSubPr>
                        <m:ctrlPr>
                          <a:rPr lang="en-US" sz="4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4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BDC02B0-0020-4AA8-BF99-B5082F0120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39" y="3949759"/>
                <a:ext cx="3886385" cy="1110176"/>
              </a:xfrm>
              <a:prstGeom prst="rect">
                <a:avLst/>
              </a:prstGeom>
              <a:blipFill>
                <a:blip r:embed="rId2"/>
                <a:stretch>
                  <a:fillRect l="-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BADD963-E45B-4D60-91BE-CC5277318000}"/>
                  </a:ext>
                </a:extLst>
              </p:cNvPr>
              <p:cNvSpPr txBox="1"/>
              <p:nvPr/>
            </p:nvSpPr>
            <p:spPr>
              <a:xfrm>
                <a:off x="637139" y="2952904"/>
                <a:ext cx="303903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4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4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BADD963-E45B-4D60-91BE-CC52773180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39" y="2952904"/>
                <a:ext cx="3039037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71A472B-E828-410F-8596-010679BCE55A}"/>
                  </a:ext>
                </a:extLst>
              </p:cNvPr>
              <p:cNvSpPr txBox="1"/>
              <p:nvPr/>
            </p:nvSpPr>
            <p:spPr>
              <a:xfrm>
                <a:off x="6095999" y="2952904"/>
                <a:ext cx="3075073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4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4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∠</m:t>
                      </m:r>
                      <m:sSub>
                        <m:sSubPr>
                          <m:ctrlPr>
                            <a:rPr lang="en-US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440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71A472B-E828-410F-8596-010679BCE5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2952904"/>
                <a:ext cx="3075073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EF60AD1A-C9E6-4AFE-9B36-7498D007FD8D}"/>
              </a:ext>
            </a:extLst>
          </p:cNvPr>
          <p:cNvSpPr/>
          <p:nvPr/>
        </p:nvSpPr>
        <p:spPr>
          <a:xfrm>
            <a:off x="354563" y="3949759"/>
            <a:ext cx="4702629" cy="122952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DDF8230-EE8F-4E50-A937-2FF9E77E02BB}"/>
              </a:ext>
            </a:extLst>
          </p:cNvPr>
          <p:cNvSpPr/>
          <p:nvPr/>
        </p:nvSpPr>
        <p:spPr>
          <a:xfrm>
            <a:off x="565829" y="2908241"/>
            <a:ext cx="3548971" cy="83585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1F0B3FF-9122-4718-BC7B-07CA91199962}"/>
              </a:ext>
            </a:extLst>
          </p:cNvPr>
          <p:cNvSpPr/>
          <p:nvPr/>
        </p:nvSpPr>
        <p:spPr>
          <a:xfrm>
            <a:off x="5985854" y="2908241"/>
            <a:ext cx="3548971" cy="83585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018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DCD9264-1EE4-4E03-B253-8518A7ECEB92}"/>
              </a:ext>
            </a:extLst>
          </p:cNvPr>
          <p:cNvSpPr/>
          <p:nvPr/>
        </p:nvSpPr>
        <p:spPr>
          <a:xfrm>
            <a:off x="3951823" y="90583"/>
            <a:ext cx="42883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066FF"/>
                </a:solidFill>
                <a:latin typeface="Univers-Bold"/>
              </a:rPr>
              <a:t>Complex Numbers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E207DA-D50A-4225-80BD-5297EAE938F3}"/>
              </a:ext>
            </a:extLst>
          </p:cNvPr>
          <p:cNvSpPr/>
          <p:nvPr/>
        </p:nvSpPr>
        <p:spPr>
          <a:xfrm>
            <a:off x="1978090" y="736914"/>
            <a:ext cx="89760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ItcKabel-Book"/>
              </a:rPr>
              <a:t>Mathematical Operations With Complex Numbers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1F4AB1-6DAF-4E7D-90F2-009D6252F599}"/>
              </a:ext>
            </a:extLst>
          </p:cNvPr>
          <p:cNvSpPr/>
          <p:nvPr/>
        </p:nvSpPr>
        <p:spPr>
          <a:xfrm>
            <a:off x="637139" y="1321689"/>
            <a:ext cx="18870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13B70E"/>
                </a:solidFill>
                <a:latin typeface="ItcKabel-Medium"/>
              </a:rPr>
              <a:t>Division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1FECD1-7CDD-44F0-8E8D-DA848F07B2AC}"/>
              </a:ext>
            </a:extLst>
          </p:cNvPr>
          <p:cNvSpPr/>
          <p:nvPr/>
        </p:nvSpPr>
        <p:spPr>
          <a:xfrm>
            <a:off x="637139" y="2245018"/>
            <a:ext cx="13131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2673DF"/>
                </a:solidFill>
                <a:latin typeface="Univers-Bold"/>
              </a:rPr>
              <a:t>Polar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BDC02B0-0020-4AA8-BF99-B5082F012078}"/>
                  </a:ext>
                </a:extLst>
              </p:cNvPr>
              <p:cNvSpPr txBox="1"/>
              <p:nvPr/>
            </p:nvSpPr>
            <p:spPr>
              <a:xfrm>
                <a:off x="637139" y="5293371"/>
                <a:ext cx="7252306" cy="14859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44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4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4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4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4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4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</m:den>
                      </m:f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sSup>
                        <m:sSupPr>
                          <m:ctrlPr>
                            <a:rPr lang="en-US" sz="4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BDC02B0-0020-4AA8-BF99-B5082F0120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39" y="5293371"/>
                <a:ext cx="7252306" cy="14859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BADD963-E45B-4D60-91BE-CC5277318000}"/>
                  </a:ext>
                </a:extLst>
              </p:cNvPr>
              <p:cNvSpPr txBox="1"/>
              <p:nvPr/>
            </p:nvSpPr>
            <p:spPr>
              <a:xfrm>
                <a:off x="637139" y="2952904"/>
                <a:ext cx="3451073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4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4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BADD963-E45B-4D60-91BE-CC52773180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39" y="2952904"/>
                <a:ext cx="3451073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71A472B-E828-410F-8596-010679BCE55A}"/>
                  </a:ext>
                </a:extLst>
              </p:cNvPr>
              <p:cNvSpPr txBox="1"/>
              <p:nvPr/>
            </p:nvSpPr>
            <p:spPr>
              <a:xfrm>
                <a:off x="6095999" y="2952904"/>
                <a:ext cx="283577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4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4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4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∠</m:t>
                      </m:r>
                      <m:sSup>
                        <m:sSupPr>
                          <m:ctrlPr>
                            <a:rPr lang="en-US" sz="4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440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71A472B-E828-410F-8596-010679BCE5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2952904"/>
                <a:ext cx="2835776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AF4EF2C-1E70-451C-A404-0FAC29D02CED}"/>
                  </a:ext>
                </a:extLst>
              </p:cNvPr>
              <p:cNvSpPr txBox="1"/>
              <p:nvPr/>
            </p:nvSpPr>
            <p:spPr>
              <a:xfrm>
                <a:off x="637139" y="3949759"/>
                <a:ext cx="3886385" cy="11101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sz="4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sz="4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</m:num>
                      <m:den>
                        <m:acc>
                          <m:accPr>
                            <m:chr m:val="̅"/>
                            <m:ctrlPr>
                              <a:rPr lang="en-US" sz="440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4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sz="44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den>
                    </m:f>
                    <m:r>
                      <a:rPr lang="en-US" sz="4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4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sSub>
                      <m:sSubPr>
                        <m:ctrlPr>
                          <a:rPr lang="en-US" sz="4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4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AF4EF2C-1E70-451C-A404-0FAC29D02C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39" y="3949759"/>
                <a:ext cx="3886385" cy="1110176"/>
              </a:xfrm>
              <a:prstGeom prst="rect">
                <a:avLst/>
              </a:prstGeom>
              <a:blipFill>
                <a:blip r:embed="rId5"/>
                <a:stretch>
                  <a:fillRect l="-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76ABF942-EFE6-454A-9597-3DD14920270E}"/>
              </a:ext>
            </a:extLst>
          </p:cNvPr>
          <p:cNvSpPr/>
          <p:nvPr/>
        </p:nvSpPr>
        <p:spPr>
          <a:xfrm>
            <a:off x="354563" y="3949759"/>
            <a:ext cx="4702629" cy="122952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6E8EC09-042F-49EE-B81E-C3AE12B4BFC4}"/>
              </a:ext>
            </a:extLst>
          </p:cNvPr>
          <p:cNvSpPr/>
          <p:nvPr/>
        </p:nvSpPr>
        <p:spPr>
          <a:xfrm>
            <a:off x="565829" y="2908241"/>
            <a:ext cx="3548971" cy="83585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0C44CE8-93C4-4030-9ECB-78BBDD8D6526}"/>
              </a:ext>
            </a:extLst>
          </p:cNvPr>
          <p:cNvSpPr/>
          <p:nvPr/>
        </p:nvSpPr>
        <p:spPr>
          <a:xfrm>
            <a:off x="5985854" y="2908241"/>
            <a:ext cx="3548971" cy="83585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073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0EEF0D-01E6-47DC-B9A6-ECBCE6CA0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1865000"/>
            <a:ext cx="5486400" cy="36492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6FA5CDF-4406-4780-901A-C7CE89410901}"/>
              </a:ext>
            </a:extLst>
          </p:cNvPr>
          <p:cNvSpPr/>
          <p:nvPr/>
        </p:nvSpPr>
        <p:spPr>
          <a:xfrm>
            <a:off x="4664440" y="118579"/>
            <a:ext cx="25158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IMPEDANCE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6450B3-DD73-4899-BBDA-17F4F9210EDC}"/>
              </a:ext>
            </a:extLst>
          </p:cNvPr>
          <p:cNvSpPr/>
          <p:nvPr/>
        </p:nvSpPr>
        <p:spPr>
          <a:xfrm>
            <a:off x="368559" y="902350"/>
            <a:ext cx="38763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2673DF"/>
                </a:solidFill>
                <a:latin typeface="Univers-Bold"/>
              </a:rPr>
              <a:t>Resistive Elements</a:t>
            </a:r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D7C603-7F46-4434-BD31-80636737C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90" y="2014348"/>
            <a:ext cx="4476750" cy="10191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0868A0C-F186-4D88-9217-54D42E1F61CB}"/>
              </a:ext>
            </a:extLst>
          </p:cNvPr>
          <p:cNvSpPr/>
          <p:nvPr/>
        </p:nvSpPr>
        <p:spPr>
          <a:xfrm>
            <a:off x="300831" y="1495668"/>
            <a:ext cx="10466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-Italic"/>
              </a:rPr>
              <a:t>The voltage and current of a resistive element are in phase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9E5D53D-3F66-4954-8C32-ED34038FA0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6" y="3014905"/>
            <a:ext cx="5324475" cy="6000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E21A04C-5AA3-4303-9E69-6A5451E497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559" y="3657552"/>
            <a:ext cx="3076575" cy="762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EC7AC57-726A-4B5E-99CD-6B53B8DF8C7F}"/>
              </a:ext>
            </a:extLst>
          </p:cNvPr>
          <p:cNvSpPr/>
          <p:nvPr/>
        </p:nvSpPr>
        <p:spPr>
          <a:xfrm>
            <a:off x="325795" y="4448715"/>
            <a:ext cx="71255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-Roman"/>
              </a:rPr>
              <a:t>Applying Ohm’s law and using phasor algebra, we have</a:t>
            </a:r>
            <a:endParaRPr lang="en-US" sz="24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CF72D9D-3027-467D-B122-AE2147F131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690" y="5065891"/>
            <a:ext cx="4552950" cy="10096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0CA5D83-683F-4C58-B3F3-D12F0B7076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661" y="6239415"/>
            <a:ext cx="120967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7336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0EEF0D-01E6-47DC-B9A6-ECBCE6CA0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1865000"/>
            <a:ext cx="5486400" cy="36492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6FA5CDF-4406-4780-901A-C7CE89410901}"/>
              </a:ext>
            </a:extLst>
          </p:cNvPr>
          <p:cNvSpPr/>
          <p:nvPr/>
        </p:nvSpPr>
        <p:spPr>
          <a:xfrm>
            <a:off x="4664440" y="118579"/>
            <a:ext cx="25158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IMPEDANCE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6450B3-DD73-4899-BBDA-17F4F9210EDC}"/>
              </a:ext>
            </a:extLst>
          </p:cNvPr>
          <p:cNvSpPr/>
          <p:nvPr/>
        </p:nvSpPr>
        <p:spPr>
          <a:xfrm>
            <a:off x="368559" y="902350"/>
            <a:ext cx="38763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2673DF"/>
                </a:solidFill>
                <a:latin typeface="Univers-Bold"/>
              </a:rPr>
              <a:t>Resistive Elements</a:t>
            </a:r>
            <a:endParaRPr lang="en-US" sz="32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8FB7438-FE35-4E56-960D-AD318BB86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311" y="2214758"/>
            <a:ext cx="2238375" cy="762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9903327-3195-4E57-B20E-7EC870BDE1D1}"/>
              </a:ext>
            </a:extLst>
          </p:cNvPr>
          <p:cNvSpPr/>
          <p:nvPr/>
        </p:nvSpPr>
        <p:spPr>
          <a:xfrm>
            <a:off x="396311" y="368962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400" b="1" dirty="0">
                <a:solidFill>
                  <a:srgbClr val="C00000"/>
                </a:solidFill>
                <a:latin typeface="Times-Roman"/>
              </a:rPr>
              <a:t>The quantity </a:t>
            </a:r>
            <a:r>
              <a:rPr lang="en-US" sz="2400" b="1" dirty="0">
                <a:latin typeface="Times-Bold"/>
              </a:rPr>
              <a:t>Z</a:t>
            </a:r>
            <a:r>
              <a:rPr lang="en-US" sz="1600" b="1" i="1" baseline="-25000" dirty="0">
                <a:latin typeface="Times-Italic"/>
              </a:rPr>
              <a:t>R</a:t>
            </a:r>
            <a:r>
              <a:rPr lang="en-US" sz="2400" b="1" i="1" dirty="0">
                <a:solidFill>
                  <a:srgbClr val="C00000"/>
                </a:solidFill>
                <a:latin typeface="Times-Italic"/>
              </a:rPr>
              <a:t> , </a:t>
            </a:r>
            <a:r>
              <a:rPr lang="en-US" sz="2400" b="1" dirty="0">
                <a:solidFill>
                  <a:srgbClr val="C00000"/>
                </a:solidFill>
                <a:latin typeface="Times-Roman"/>
              </a:rPr>
              <a:t>having both magnitude and an associated angle, is referred to as the </a:t>
            </a:r>
            <a:r>
              <a:rPr lang="en-US" sz="2400" b="1" dirty="0">
                <a:solidFill>
                  <a:srgbClr val="2673DF"/>
                </a:solidFill>
                <a:latin typeface="Univers-Bold"/>
              </a:rPr>
              <a:t>impedance</a:t>
            </a:r>
            <a:r>
              <a:rPr lang="en-US" sz="2400" b="1" i="1" dirty="0">
                <a:solidFill>
                  <a:srgbClr val="C00000"/>
                </a:solidFill>
                <a:latin typeface="Times-Italic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-Roman"/>
              </a:rPr>
              <a:t>of a resistive element.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F0DCD4-F140-4378-B5F6-4D9AB88AD7F1}"/>
              </a:ext>
            </a:extLst>
          </p:cNvPr>
          <p:cNvSpPr/>
          <p:nvPr/>
        </p:nvSpPr>
        <p:spPr>
          <a:xfrm>
            <a:off x="300831" y="1495668"/>
            <a:ext cx="10466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-Italic"/>
              </a:rPr>
              <a:t>The voltage and current of a resistive element are in phase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2782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42158BC-D5CA-4C2B-B892-E4F0DB0EE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559" y="2130098"/>
            <a:ext cx="4638675" cy="113347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6FA5CDF-4406-4780-901A-C7CE89410901}"/>
              </a:ext>
            </a:extLst>
          </p:cNvPr>
          <p:cNvSpPr/>
          <p:nvPr/>
        </p:nvSpPr>
        <p:spPr>
          <a:xfrm>
            <a:off x="4664440" y="118579"/>
            <a:ext cx="25158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IMPEDANCE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6450B3-DD73-4899-BBDA-17F4F9210EDC}"/>
              </a:ext>
            </a:extLst>
          </p:cNvPr>
          <p:cNvSpPr/>
          <p:nvPr/>
        </p:nvSpPr>
        <p:spPr>
          <a:xfrm>
            <a:off x="368559" y="902350"/>
            <a:ext cx="41024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2673DF"/>
                </a:solidFill>
                <a:latin typeface="Univers-Bold"/>
              </a:rPr>
              <a:t>Inductive Reactance</a:t>
            </a:r>
            <a:endParaRPr lang="en-US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E89DE3-2E63-47F6-89BA-9A97C6A9902F}"/>
              </a:ext>
            </a:extLst>
          </p:cNvPr>
          <p:cNvSpPr/>
          <p:nvPr/>
        </p:nvSpPr>
        <p:spPr>
          <a:xfrm>
            <a:off x="368558" y="1378211"/>
            <a:ext cx="111488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ItcKabel-Book"/>
              </a:rPr>
              <a:t>For a purely </a:t>
            </a:r>
            <a:r>
              <a:rPr lang="en-US" sz="3200" dirty="0">
                <a:solidFill>
                  <a:srgbClr val="009E70"/>
                </a:solidFill>
                <a:latin typeface="ItcKabel-Medium"/>
              </a:rPr>
              <a:t>inductive load</a:t>
            </a:r>
            <a:r>
              <a:rPr lang="en-US" sz="3200" dirty="0">
                <a:solidFill>
                  <a:srgbClr val="000000"/>
                </a:solidFill>
                <a:latin typeface="ItcKabel-Book"/>
              </a:rPr>
              <a:t>, voltage </a:t>
            </a:r>
            <a:r>
              <a:rPr lang="en-US" sz="3200" b="1" dirty="0">
                <a:solidFill>
                  <a:srgbClr val="0066FF"/>
                </a:solidFill>
                <a:latin typeface="Times-BoldItalic"/>
              </a:rPr>
              <a:t>leads</a:t>
            </a:r>
            <a:r>
              <a:rPr lang="en-US" sz="3200" dirty="0">
                <a:solidFill>
                  <a:srgbClr val="000000"/>
                </a:solidFill>
                <a:latin typeface="ItcKabel-Book"/>
              </a:rPr>
              <a:t> current by 90°.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20DDB6-6C74-42A4-9FF6-0620F1584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874" y="3581585"/>
            <a:ext cx="1314450" cy="457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19203A-E05E-4550-B42A-8880B3AF30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1854072"/>
            <a:ext cx="5486400" cy="36765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79079D8-F431-4C97-B306-2BD28FD19D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456" y="4123534"/>
            <a:ext cx="721042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6322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FA5CDF-4406-4780-901A-C7CE89410901}"/>
              </a:ext>
            </a:extLst>
          </p:cNvPr>
          <p:cNvSpPr/>
          <p:nvPr/>
        </p:nvSpPr>
        <p:spPr>
          <a:xfrm>
            <a:off x="4664440" y="118579"/>
            <a:ext cx="25158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IMPEDANCE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6450B3-DD73-4899-BBDA-17F4F9210EDC}"/>
              </a:ext>
            </a:extLst>
          </p:cNvPr>
          <p:cNvSpPr/>
          <p:nvPr/>
        </p:nvSpPr>
        <p:spPr>
          <a:xfrm>
            <a:off x="368559" y="902350"/>
            <a:ext cx="41024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2673DF"/>
                </a:solidFill>
                <a:latin typeface="Univers-Bold"/>
              </a:rPr>
              <a:t>Inductive Reactance</a:t>
            </a:r>
            <a:endParaRPr lang="en-US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19203A-E05E-4550-B42A-8880B3AF3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1854072"/>
            <a:ext cx="5486400" cy="367653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25CEDF6-1486-4BE0-AFB4-188B081CB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58" y="3628250"/>
            <a:ext cx="2771775" cy="7524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488C32-6593-4865-927E-A6CA2513F0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205" y="2090258"/>
            <a:ext cx="1314450" cy="457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ABDD82C-D177-4049-9FA0-C6DBCB621878}"/>
              </a:ext>
            </a:extLst>
          </p:cNvPr>
          <p:cNvSpPr/>
          <p:nvPr/>
        </p:nvSpPr>
        <p:spPr>
          <a:xfrm>
            <a:off x="396311" y="493992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400" b="1" dirty="0">
                <a:solidFill>
                  <a:srgbClr val="C00000"/>
                </a:solidFill>
                <a:latin typeface="Times-Roman"/>
              </a:rPr>
              <a:t>The quantity </a:t>
            </a:r>
            <a:r>
              <a:rPr lang="en-US" sz="2400" b="1" dirty="0">
                <a:latin typeface="Times-Bold"/>
              </a:rPr>
              <a:t>Z</a:t>
            </a:r>
            <a:r>
              <a:rPr lang="en-US" sz="1600" b="1" i="1" baseline="-25000" dirty="0">
                <a:latin typeface="Times-Italic"/>
              </a:rPr>
              <a:t>L</a:t>
            </a:r>
            <a:r>
              <a:rPr lang="en-US" sz="2400" b="1" i="1" dirty="0">
                <a:solidFill>
                  <a:srgbClr val="C00000"/>
                </a:solidFill>
                <a:latin typeface="Times-Italic"/>
              </a:rPr>
              <a:t> , </a:t>
            </a:r>
            <a:r>
              <a:rPr lang="en-US" sz="2400" b="1" dirty="0">
                <a:solidFill>
                  <a:srgbClr val="C00000"/>
                </a:solidFill>
                <a:latin typeface="Times-Roman"/>
              </a:rPr>
              <a:t>having both magnitude and an associated angle, is referred to as the </a:t>
            </a:r>
            <a:r>
              <a:rPr lang="en-US" sz="2400" b="1" dirty="0">
                <a:solidFill>
                  <a:srgbClr val="2673DF"/>
                </a:solidFill>
                <a:latin typeface="Univers-Bold"/>
              </a:rPr>
              <a:t>impedance</a:t>
            </a:r>
            <a:r>
              <a:rPr lang="en-US" sz="2400" b="1" i="1" dirty="0">
                <a:solidFill>
                  <a:srgbClr val="C00000"/>
                </a:solidFill>
                <a:latin typeface="Times-Italic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-Roman"/>
              </a:rPr>
              <a:t>of a inductive element.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5BB811-EDBA-4E00-A976-3794B747C786}"/>
              </a:ext>
            </a:extLst>
          </p:cNvPr>
          <p:cNvSpPr/>
          <p:nvPr/>
        </p:nvSpPr>
        <p:spPr>
          <a:xfrm>
            <a:off x="368558" y="1378211"/>
            <a:ext cx="111488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ItcKabel-Book"/>
              </a:rPr>
              <a:t>For a purely </a:t>
            </a:r>
            <a:r>
              <a:rPr lang="en-US" sz="3200" dirty="0">
                <a:solidFill>
                  <a:srgbClr val="009E70"/>
                </a:solidFill>
                <a:latin typeface="ItcKabel-Medium"/>
              </a:rPr>
              <a:t>inductive load</a:t>
            </a:r>
            <a:r>
              <a:rPr lang="en-US" sz="3200" dirty="0">
                <a:solidFill>
                  <a:srgbClr val="000000"/>
                </a:solidFill>
                <a:latin typeface="ItcKabel-Book"/>
              </a:rPr>
              <a:t>, voltage </a:t>
            </a:r>
            <a:r>
              <a:rPr lang="en-US" sz="3200" b="1" dirty="0">
                <a:solidFill>
                  <a:srgbClr val="0066FF"/>
                </a:solidFill>
                <a:latin typeface="Times-BoldItalic"/>
              </a:rPr>
              <a:t>leads</a:t>
            </a:r>
            <a:r>
              <a:rPr lang="en-US" sz="3200" dirty="0">
                <a:solidFill>
                  <a:srgbClr val="000000"/>
                </a:solidFill>
                <a:latin typeface="ItcKabel-Book"/>
              </a:rPr>
              <a:t> current by 90°.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422D21E-5856-4A96-AD1A-A4D295A1D0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127" t="54914" r="55517"/>
          <a:stretch/>
        </p:blipFill>
        <p:spPr>
          <a:xfrm>
            <a:off x="1387491" y="2813527"/>
            <a:ext cx="1268963" cy="5110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D220D3E-CEEA-4A01-B44C-3D21A3E92437}"/>
                  </a:ext>
                </a:extLst>
              </p:cNvPr>
              <p:cNvSpPr txBox="1"/>
              <p:nvPr/>
            </p:nvSpPr>
            <p:spPr>
              <a:xfrm>
                <a:off x="443205" y="2778493"/>
                <a:ext cx="95981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D220D3E-CEEA-4A01-B44C-3D21A3E924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05" y="2778493"/>
                <a:ext cx="959815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97075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EE8B73-C38B-4EB6-96CA-5B9FAEF60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8429" y="2089006"/>
            <a:ext cx="5486400" cy="350108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6FA5CDF-4406-4780-901A-C7CE89410901}"/>
              </a:ext>
            </a:extLst>
          </p:cNvPr>
          <p:cNvSpPr/>
          <p:nvPr/>
        </p:nvSpPr>
        <p:spPr>
          <a:xfrm>
            <a:off x="4664440" y="118579"/>
            <a:ext cx="25158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IMPEDANCE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6450B3-DD73-4899-BBDA-17F4F9210EDC}"/>
              </a:ext>
            </a:extLst>
          </p:cNvPr>
          <p:cNvSpPr/>
          <p:nvPr/>
        </p:nvSpPr>
        <p:spPr>
          <a:xfrm>
            <a:off x="368559" y="902350"/>
            <a:ext cx="43316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2673DF"/>
                </a:solidFill>
                <a:latin typeface="Univers-Bold"/>
              </a:rPr>
              <a:t>Capacitive Reactance</a:t>
            </a:r>
            <a:endParaRPr lang="en-US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E89DE3-2E63-47F6-89BA-9A97C6A9902F}"/>
              </a:ext>
            </a:extLst>
          </p:cNvPr>
          <p:cNvSpPr/>
          <p:nvPr/>
        </p:nvSpPr>
        <p:spPr>
          <a:xfrm>
            <a:off x="368559" y="1378211"/>
            <a:ext cx="11257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ItcKabel-Book"/>
              </a:rPr>
              <a:t>For a purely </a:t>
            </a:r>
            <a:r>
              <a:rPr lang="en-US" sz="3200" dirty="0">
                <a:solidFill>
                  <a:srgbClr val="009E70"/>
                </a:solidFill>
                <a:latin typeface="ItcKabel-Medium"/>
              </a:rPr>
              <a:t>capacitive load</a:t>
            </a:r>
            <a:r>
              <a:rPr lang="en-US" sz="3200" dirty="0">
                <a:solidFill>
                  <a:srgbClr val="000000"/>
                </a:solidFill>
                <a:latin typeface="ItcKabel-Book"/>
              </a:rPr>
              <a:t>, current </a:t>
            </a:r>
            <a:r>
              <a:rPr lang="en-US" sz="3200" b="1" dirty="0">
                <a:solidFill>
                  <a:srgbClr val="0066FF"/>
                </a:solidFill>
                <a:latin typeface="Times-BoldItalic"/>
              </a:rPr>
              <a:t>leads</a:t>
            </a:r>
            <a:r>
              <a:rPr lang="en-US" sz="3200" dirty="0">
                <a:solidFill>
                  <a:srgbClr val="000000"/>
                </a:solidFill>
                <a:latin typeface="ItcKabel-Book"/>
              </a:rPr>
              <a:t> voltage by 90°.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D203CA-E2DA-4D32-8507-160347611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61" y="2143323"/>
            <a:ext cx="5133975" cy="1009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F714EF-542C-4E46-B1F2-33F8B6D518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559" y="3353872"/>
            <a:ext cx="1600200" cy="5048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9481AD-59F8-4D50-A6D6-5E9707A7C7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21" y="4075243"/>
            <a:ext cx="555307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6081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EE8B73-C38B-4EB6-96CA-5B9FAEF60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8429" y="2089006"/>
            <a:ext cx="5486400" cy="350108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6FA5CDF-4406-4780-901A-C7CE89410901}"/>
              </a:ext>
            </a:extLst>
          </p:cNvPr>
          <p:cNvSpPr/>
          <p:nvPr/>
        </p:nvSpPr>
        <p:spPr>
          <a:xfrm>
            <a:off x="4664440" y="118579"/>
            <a:ext cx="25158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IMPEDANCE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F714EF-542C-4E46-B1F2-33F8B6D51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849" y="2089006"/>
            <a:ext cx="1600200" cy="50482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759AAE4-9190-49FF-B143-9E53C2DAE5AE}"/>
              </a:ext>
            </a:extLst>
          </p:cNvPr>
          <p:cNvSpPr/>
          <p:nvPr/>
        </p:nvSpPr>
        <p:spPr>
          <a:xfrm>
            <a:off x="396311" y="478130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400" b="1" dirty="0">
                <a:solidFill>
                  <a:srgbClr val="C00000"/>
                </a:solidFill>
                <a:latin typeface="Times-Roman"/>
              </a:rPr>
              <a:t>The quantity </a:t>
            </a:r>
            <a:r>
              <a:rPr lang="en-US" sz="2400" b="1" dirty="0">
                <a:latin typeface="Times-Bold"/>
              </a:rPr>
              <a:t>Z</a:t>
            </a:r>
            <a:r>
              <a:rPr lang="en-US" sz="1600" b="1" i="1" baseline="-25000" dirty="0">
                <a:latin typeface="Times-Italic"/>
              </a:rPr>
              <a:t>C</a:t>
            </a:r>
            <a:r>
              <a:rPr lang="en-US" sz="2400" b="1" i="1" dirty="0">
                <a:solidFill>
                  <a:srgbClr val="C00000"/>
                </a:solidFill>
                <a:latin typeface="Times-Italic"/>
              </a:rPr>
              <a:t> , </a:t>
            </a:r>
            <a:r>
              <a:rPr lang="en-US" sz="2400" b="1" dirty="0">
                <a:solidFill>
                  <a:srgbClr val="C00000"/>
                </a:solidFill>
                <a:latin typeface="Times-Roman"/>
              </a:rPr>
              <a:t>having both magnitude and an associated angle, is referred to as the </a:t>
            </a:r>
            <a:r>
              <a:rPr lang="en-US" sz="2400" b="1" dirty="0">
                <a:solidFill>
                  <a:srgbClr val="2673DF"/>
                </a:solidFill>
                <a:latin typeface="Univers-Bold"/>
              </a:rPr>
              <a:t>impedance</a:t>
            </a:r>
            <a:r>
              <a:rPr lang="en-US" sz="2400" b="1" i="1" dirty="0">
                <a:solidFill>
                  <a:srgbClr val="C00000"/>
                </a:solidFill>
                <a:latin typeface="Times-Italic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-Roman"/>
              </a:rPr>
              <a:t>of a capacitive element.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0F8479-5BFA-4872-81EA-5C2FB5F6A0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311" y="3488515"/>
            <a:ext cx="3124200" cy="762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7905893-A31E-4812-B63F-0AF392AB966F}"/>
              </a:ext>
            </a:extLst>
          </p:cNvPr>
          <p:cNvSpPr/>
          <p:nvPr/>
        </p:nvSpPr>
        <p:spPr>
          <a:xfrm>
            <a:off x="368559" y="902350"/>
            <a:ext cx="43316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2673DF"/>
                </a:solidFill>
                <a:latin typeface="Univers-Bold"/>
              </a:rPr>
              <a:t>Capacitive Reactance</a:t>
            </a:r>
            <a:endParaRPr lang="en-US" sz="3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CA89BE-2D05-47ED-9651-F338342AC31F}"/>
              </a:ext>
            </a:extLst>
          </p:cNvPr>
          <p:cNvSpPr/>
          <p:nvPr/>
        </p:nvSpPr>
        <p:spPr>
          <a:xfrm>
            <a:off x="368559" y="1378211"/>
            <a:ext cx="11257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ItcKabel-Book"/>
              </a:rPr>
              <a:t>For a purely </a:t>
            </a:r>
            <a:r>
              <a:rPr lang="en-US" sz="3200" dirty="0">
                <a:solidFill>
                  <a:srgbClr val="009E70"/>
                </a:solidFill>
                <a:latin typeface="ItcKabel-Medium"/>
              </a:rPr>
              <a:t>capacitive load</a:t>
            </a:r>
            <a:r>
              <a:rPr lang="en-US" sz="3200" dirty="0">
                <a:solidFill>
                  <a:srgbClr val="000000"/>
                </a:solidFill>
                <a:latin typeface="ItcKabel-Book"/>
              </a:rPr>
              <a:t>, current </a:t>
            </a:r>
            <a:r>
              <a:rPr lang="en-US" sz="3200" b="1" dirty="0">
                <a:solidFill>
                  <a:srgbClr val="0066FF"/>
                </a:solidFill>
                <a:latin typeface="Times-BoldItalic"/>
              </a:rPr>
              <a:t>leads</a:t>
            </a:r>
            <a:r>
              <a:rPr lang="en-US" sz="3200" dirty="0">
                <a:solidFill>
                  <a:srgbClr val="000000"/>
                </a:solidFill>
                <a:latin typeface="ItcKabel-Book"/>
              </a:rPr>
              <a:t> voltage by 90°.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4E774F9-42EA-4B11-8DF6-F0B23FE76390}"/>
                  </a:ext>
                </a:extLst>
              </p:cNvPr>
              <p:cNvSpPr txBox="1"/>
              <p:nvPr/>
            </p:nvSpPr>
            <p:spPr>
              <a:xfrm>
                <a:off x="443205" y="2778493"/>
                <a:ext cx="97744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sub>
                      </m:sSub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4E774F9-42EA-4B11-8DF6-F0B23FE763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05" y="2778493"/>
                <a:ext cx="977447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2C67BFBE-9DD5-4874-963B-54E8566C0C0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861" t="50000" r="56422"/>
          <a:stretch/>
        </p:blipFill>
        <p:spPr>
          <a:xfrm>
            <a:off x="1420652" y="2811410"/>
            <a:ext cx="1268963" cy="50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9926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CE70B6-CD9C-40A6-84E5-D9392DEAC4A6}"/>
              </a:ext>
            </a:extLst>
          </p:cNvPr>
          <p:cNvSpPr/>
          <p:nvPr/>
        </p:nvSpPr>
        <p:spPr>
          <a:xfrm>
            <a:off x="2274603" y="118579"/>
            <a:ext cx="76427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Summary of parameters for R, L , and 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81686F75-A071-4BA9-B2AF-51927AE47D3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60972962"/>
                  </p:ext>
                </p:extLst>
              </p:nvPr>
            </p:nvGraphicFramePr>
            <p:xfrm>
              <a:off x="42671" y="865845"/>
              <a:ext cx="12149329" cy="58024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19007">
                      <a:extLst>
                        <a:ext uri="{9D8B030D-6E8A-4147-A177-3AD203B41FA5}">
                          <a16:colId xmlns:a16="http://schemas.microsoft.com/office/drawing/2014/main" val="1013875336"/>
                        </a:ext>
                      </a:extLst>
                    </a:gridCol>
                    <a:gridCol w="3139757">
                      <a:extLst>
                        <a:ext uri="{9D8B030D-6E8A-4147-A177-3AD203B41FA5}">
                          <a16:colId xmlns:a16="http://schemas.microsoft.com/office/drawing/2014/main" val="2026566120"/>
                        </a:ext>
                      </a:extLst>
                    </a:gridCol>
                    <a:gridCol w="2662151">
                      <a:extLst>
                        <a:ext uri="{9D8B030D-6E8A-4147-A177-3AD203B41FA5}">
                          <a16:colId xmlns:a16="http://schemas.microsoft.com/office/drawing/2014/main" val="4287729539"/>
                        </a:ext>
                      </a:extLst>
                    </a:gridCol>
                    <a:gridCol w="3628414">
                      <a:extLst>
                        <a:ext uri="{9D8B030D-6E8A-4147-A177-3AD203B41FA5}">
                          <a16:colId xmlns:a16="http://schemas.microsoft.com/office/drawing/2014/main" val="1457955736"/>
                        </a:ext>
                      </a:extLst>
                    </a:gridCol>
                  </a:tblGrid>
                  <a:tr h="967072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C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98470107"/>
                      </a:ext>
                    </a:extLst>
                  </a:tr>
                  <a:tr h="967072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28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Phase difference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kern="1200" smtClean="0">
                                    <a:solidFill>
                                      <a:srgbClr val="009E7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lang="en-US" sz="2800" kern="1200" dirty="0">
                            <a:solidFill>
                              <a:srgbClr val="009E70"/>
                            </a:solidFill>
                            <a:latin typeface="ItcKabel-Medium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/>
                            <a:t>0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𝒂𝒏𝒅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𝒊𝒏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𝒑𝒉𝒂𝒔𝒆</m:t>
                              </m:r>
                            </m:oMath>
                          </a14:m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/>
                            <a:t>90</a:t>
                          </a:r>
                          <a:r>
                            <a:rPr lang="en-US" sz="2400" b="1" baseline="30000" dirty="0"/>
                            <a:t>o </a:t>
                          </a:r>
                          <a:r>
                            <a:rPr lang="en-US" sz="2400" b="1" baseline="0" dirty="0"/>
                            <a:t>    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1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sz="2400" b="1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b="1" baseline="0" dirty="0">
                              <a:solidFill>
                                <a:srgbClr val="FF0000"/>
                              </a:solidFill>
                            </a:rPr>
                            <a:t>  </a:t>
                          </a:r>
                          <a:r>
                            <a:rPr lang="en-US" sz="2400" b="1" dirty="0">
                              <a:solidFill>
                                <a:srgbClr val="000000"/>
                              </a:solidFill>
                              <a:latin typeface="ItcKabel-Book"/>
                            </a:rPr>
                            <a:t>leads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sub>
                              </m:sSub>
                            </m:oMath>
                          </a14:m>
                          <a:endParaRPr lang="en-US" sz="2400" b="1" dirty="0"/>
                        </a:p>
                        <a:p>
                          <a:r>
                            <a:rPr lang="en-US" sz="2400" b="1" dirty="0"/>
                            <a:t>or       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1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400" b="1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b="1" baseline="0" dirty="0">
                              <a:solidFill>
                                <a:srgbClr val="FF0000"/>
                              </a:solidFill>
                            </a:rPr>
                            <a:t>  </a:t>
                          </a:r>
                          <a:r>
                            <a:rPr lang="en-US" sz="2400" b="1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2400" b="1" dirty="0">
                              <a:solidFill>
                                <a:srgbClr val="000000"/>
                              </a:solidFill>
                              <a:latin typeface="ItcKabel-Book"/>
                            </a:rPr>
                            <a:t>lags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sub>
                              </m:sSub>
                            </m:oMath>
                          </a14:m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/>
                            <a:t>90</a:t>
                          </a:r>
                          <a:r>
                            <a:rPr lang="en-US" sz="2400" b="1" baseline="30000" dirty="0"/>
                            <a:t>o </a:t>
                          </a:r>
                          <a:r>
                            <a:rPr lang="en-US" sz="2400" b="1" baseline="0" dirty="0"/>
                            <a:t>    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1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sz="2400" b="1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b="1" baseline="0" dirty="0">
                              <a:solidFill>
                                <a:srgbClr val="FF0000"/>
                              </a:solidFill>
                            </a:rPr>
                            <a:t>  </a:t>
                          </a:r>
                          <a:r>
                            <a:rPr lang="en-US" sz="2400" b="1" dirty="0">
                              <a:solidFill>
                                <a:srgbClr val="000000"/>
                              </a:solidFill>
                              <a:latin typeface="ItcKabel-Book"/>
                            </a:rPr>
                            <a:t>lags 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sub>
                              </m:sSub>
                            </m:oMath>
                          </a14:m>
                          <a:endParaRPr lang="en-US" sz="2400" b="1" dirty="0"/>
                        </a:p>
                        <a:p>
                          <a:r>
                            <a:rPr lang="en-US" sz="2400" b="1" dirty="0"/>
                            <a:t> or      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1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400" b="1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b="1" baseline="0" dirty="0">
                              <a:solidFill>
                                <a:srgbClr val="FF0000"/>
                              </a:solidFill>
                            </a:rPr>
                            <a:t>  </a:t>
                          </a:r>
                          <a:r>
                            <a:rPr lang="en-US" sz="2400" b="1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2400" b="1" dirty="0">
                              <a:solidFill>
                                <a:srgbClr val="000000"/>
                              </a:solidFill>
                              <a:latin typeface="ItcKabel-Book"/>
                            </a:rPr>
                            <a:t>leads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sub>
                              </m:sSub>
                            </m:oMath>
                          </a14:m>
                          <a:endParaRPr lang="en-US" sz="2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8967045"/>
                      </a:ext>
                    </a:extLst>
                  </a:tr>
                  <a:tr h="967072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28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Reactance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oMath>
                            </m:oMathPara>
                          </a14:m>
                          <a:endParaRPr lang="en-US" sz="2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sub>
                                </m:sSub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𝝎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𝑳</m:t>
                                </m:r>
                              </m:oMath>
                            </m:oMathPara>
                          </a14:m>
                          <a:endParaRPr lang="en-US" sz="2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sub>
                                </m:sSub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𝝎</m:t>
                                    </m:r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𝑪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93785934"/>
                      </a:ext>
                    </a:extLst>
                  </a:tr>
                  <a:tr h="967072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28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Average power 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i="1" kern="1200" smtClean="0">
                                        <a:solidFill>
                                          <a:srgbClr val="009E7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kern="1200" smtClean="0">
                                        <a:solidFill>
                                          <a:srgbClr val="009E7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sz="2800" kern="1200" smtClean="0">
                                        <a:solidFill>
                                          <a:srgbClr val="009E7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𝒂𝒗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kern="1200" dirty="0">
                            <a:solidFill>
                              <a:srgbClr val="009E70"/>
                            </a:solidFill>
                            <a:latin typeface="ItcKabel-Medium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800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𝑽</m:t>
                                        </m:r>
                                      </m:e>
                                      <m:sub>
                                        <m:r>
                                          <a:rPr lang="en-US" sz="2800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𝒎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2800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𝑰</m:t>
                                        </m:r>
                                      </m:e>
                                      <m:sub>
                                        <m:r>
                                          <a:rPr lang="en-US" sz="2800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𝒎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 </m:t>
                                </m:r>
                                <m:sSub>
                                  <m:sSub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𝒓𝒎𝒔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𝒓𝒎𝒔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5708562"/>
                      </a:ext>
                    </a:extLst>
                  </a:tr>
                  <a:tr h="967072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28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Power factor </a:t>
                          </a:r>
                        </a:p>
                        <a:p>
                          <a:pPr algn="l"/>
                          <a:r>
                            <a:rPr lang="en-US" sz="2800" dirty="0">
                              <a:solidFill>
                                <a:srgbClr val="009E70"/>
                              </a:solidFill>
                              <a:latin typeface="ItcKabel-Medium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US" sz="2800" i="1" kern="1200" smtClean="0">
                                      <a:solidFill>
                                        <a:srgbClr val="009E7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 kern="1200">
                                      <a:solidFill>
                                        <a:srgbClr val="009E7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800" kern="1200">
                                      <a:solidFill>
                                        <a:srgbClr val="009E7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𝜃</m:t>
                                  </m:r>
                                </m:e>
                              </m:func>
                            </m:oMath>
                          </a14:m>
                          <a:endParaRPr lang="en-US" sz="2800" kern="1200" dirty="0">
                            <a:solidFill>
                              <a:srgbClr val="009E70"/>
                            </a:solidFill>
                            <a:latin typeface="ItcKabel-Medium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3243832"/>
                      </a:ext>
                    </a:extLst>
                  </a:tr>
                  <a:tr h="96707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impedance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0210364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81686F75-A071-4BA9-B2AF-51927AE47D3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60972962"/>
                  </p:ext>
                </p:extLst>
              </p:nvPr>
            </p:nvGraphicFramePr>
            <p:xfrm>
              <a:off x="42671" y="865845"/>
              <a:ext cx="12149329" cy="58024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19007">
                      <a:extLst>
                        <a:ext uri="{9D8B030D-6E8A-4147-A177-3AD203B41FA5}">
                          <a16:colId xmlns:a16="http://schemas.microsoft.com/office/drawing/2014/main" val="1013875336"/>
                        </a:ext>
                      </a:extLst>
                    </a:gridCol>
                    <a:gridCol w="3139757">
                      <a:extLst>
                        <a:ext uri="{9D8B030D-6E8A-4147-A177-3AD203B41FA5}">
                          <a16:colId xmlns:a16="http://schemas.microsoft.com/office/drawing/2014/main" val="2026566120"/>
                        </a:ext>
                      </a:extLst>
                    </a:gridCol>
                    <a:gridCol w="2662151">
                      <a:extLst>
                        <a:ext uri="{9D8B030D-6E8A-4147-A177-3AD203B41FA5}">
                          <a16:colId xmlns:a16="http://schemas.microsoft.com/office/drawing/2014/main" val="4287729539"/>
                        </a:ext>
                      </a:extLst>
                    </a:gridCol>
                    <a:gridCol w="3628414">
                      <a:extLst>
                        <a:ext uri="{9D8B030D-6E8A-4147-A177-3AD203B41FA5}">
                          <a16:colId xmlns:a16="http://schemas.microsoft.com/office/drawing/2014/main" val="1457955736"/>
                        </a:ext>
                      </a:extLst>
                    </a:gridCol>
                  </a:tblGrid>
                  <a:tr h="967072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C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98470107"/>
                      </a:ext>
                    </a:extLst>
                  </a:tr>
                  <a:tr h="9670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24" t="-118354" r="-348206" b="-4031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6628" t="-118354" r="-200969" b="-4031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20872" t="-118354" r="-137844" b="-4031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4732" t="-118354" r="-839" b="-4031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8967045"/>
                      </a:ext>
                    </a:extLst>
                  </a:tr>
                  <a:tr h="967072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28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Reactance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6628" t="-216981" r="-200969" b="-3006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20872" t="-216981" r="-137844" b="-3006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4732" t="-216981" r="-839" b="-3006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3785934"/>
                      </a:ext>
                    </a:extLst>
                  </a:tr>
                  <a:tr h="9670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24" t="-316981" r="-348206" b="-2006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6628" t="-316981" r="-200969" b="-2006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5708562"/>
                      </a:ext>
                    </a:extLst>
                  </a:tr>
                  <a:tr h="9670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24" t="-419620" r="-348206" b="-1018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3243832"/>
                      </a:ext>
                    </a:extLst>
                  </a:tr>
                  <a:tr h="96707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impedance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02103648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BF40803-9738-4B05-B956-0BD1871A6EBC}"/>
              </a:ext>
            </a:extLst>
          </p:cNvPr>
          <p:cNvCxnSpPr>
            <a:cxnSpLocks/>
          </p:cNvCxnSpPr>
          <p:nvPr/>
        </p:nvCxnSpPr>
        <p:spPr>
          <a:xfrm>
            <a:off x="268522" y="940461"/>
            <a:ext cx="2651960" cy="93499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CBB02A8-9B17-4E35-9921-5BFD04A828DC}"/>
              </a:ext>
            </a:extLst>
          </p:cNvPr>
          <p:cNvSpPr txBox="1"/>
          <p:nvPr/>
        </p:nvSpPr>
        <p:spPr>
          <a:xfrm>
            <a:off x="1339713" y="940461"/>
            <a:ext cx="1660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Element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A16B2F-F7AC-484D-8B53-04227F802EDF}"/>
              </a:ext>
            </a:extLst>
          </p:cNvPr>
          <p:cNvSpPr txBox="1"/>
          <p:nvPr/>
        </p:nvSpPr>
        <p:spPr>
          <a:xfrm>
            <a:off x="10875" y="1352233"/>
            <a:ext cx="2006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Parameter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901CF7B-E5D8-4594-A560-9874B70CCA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0" t="9599" r="2656" b="9834"/>
          <a:stretch/>
        </p:blipFill>
        <p:spPr>
          <a:xfrm>
            <a:off x="3498980" y="5917510"/>
            <a:ext cx="2118049" cy="6139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FD6AE37-2B15-4FFE-912E-FFEFB9DDB5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01" t="10986" r="8113" b="9907"/>
          <a:stretch/>
        </p:blipFill>
        <p:spPr>
          <a:xfrm>
            <a:off x="6223518" y="5917510"/>
            <a:ext cx="2419377" cy="59525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D701EAB-0049-4A78-AAA6-C9F743F9C85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41" t="10849" b="8583"/>
          <a:stretch/>
        </p:blipFill>
        <p:spPr>
          <a:xfrm>
            <a:off x="9032033" y="5917510"/>
            <a:ext cx="3060440" cy="61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243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DCD9264-1EE4-4E03-B253-8518A7ECEB92}"/>
              </a:ext>
            </a:extLst>
          </p:cNvPr>
          <p:cNvSpPr/>
          <p:nvPr/>
        </p:nvSpPr>
        <p:spPr>
          <a:xfrm>
            <a:off x="2292202" y="118579"/>
            <a:ext cx="76075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AC Through Pure Ohmic Resistor Alone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D98234-E1BE-4220-87A4-A223683B30EF}"/>
              </a:ext>
            </a:extLst>
          </p:cNvPr>
          <p:cNvSpPr/>
          <p:nvPr/>
        </p:nvSpPr>
        <p:spPr>
          <a:xfrm>
            <a:off x="3501378" y="764910"/>
            <a:ext cx="51892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66FF"/>
                </a:solidFill>
                <a:latin typeface="Univers-Bold"/>
              </a:rPr>
              <a:t>AVERAGE POWER AND POWER FACTOR</a:t>
            </a: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714CC2-1779-41AC-BF66-5D5A8A20B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921774"/>
            <a:ext cx="7315200" cy="37457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114A9E4-CF30-49EF-98DD-24B47A3FBE72}"/>
              </a:ext>
            </a:extLst>
          </p:cNvPr>
          <p:cNvSpPr/>
          <p:nvPr/>
        </p:nvSpPr>
        <p:spPr>
          <a:xfrm>
            <a:off x="370114" y="148818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-Roman"/>
              </a:rPr>
              <a:t>In a purely resistive circuit, since </a:t>
            </a:r>
            <a:r>
              <a:rPr lang="en-US" i="1" dirty="0">
                <a:latin typeface="Grk"/>
              </a:rPr>
              <a:t>v</a:t>
            </a:r>
            <a:r>
              <a:rPr lang="en-US" dirty="0">
                <a:latin typeface="Grk"/>
              </a:rPr>
              <a:t>  </a:t>
            </a:r>
            <a:r>
              <a:rPr lang="en-US" dirty="0">
                <a:latin typeface="Times-Roman"/>
              </a:rPr>
              <a:t>and </a:t>
            </a:r>
            <a:r>
              <a:rPr lang="en-US" i="1" dirty="0" err="1">
                <a:latin typeface="Times-Italic"/>
              </a:rPr>
              <a:t>i</a:t>
            </a:r>
            <a:r>
              <a:rPr lang="en-US" i="1" dirty="0">
                <a:latin typeface="Times-Italic"/>
              </a:rPr>
              <a:t>  </a:t>
            </a:r>
            <a:r>
              <a:rPr lang="en-US" dirty="0">
                <a:latin typeface="Times-Roman"/>
              </a:rPr>
              <a:t>are in phase, so that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E0ECE5-22E3-4A78-8B3C-144688DFB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51" y="2049712"/>
            <a:ext cx="4114800" cy="10162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4061C3-61E9-41B0-A423-E95B74C33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3614" y="3429000"/>
            <a:ext cx="1714500" cy="92392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E288A2E-68C1-4706-8EDA-F2ED487DB38B}"/>
              </a:ext>
            </a:extLst>
          </p:cNvPr>
          <p:cNvSpPr/>
          <p:nvPr/>
        </p:nvSpPr>
        <p:spPr>
          <a:xfrm>
            <a:off x="370114" y="3706296"/>
            <a:ext cx="10574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-Roman"/>
              </a:rPr>
              <a:t>Or since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24672C-9B73-491A-BC66-A778BA6BF928}"/>
              </a:ext>
            </a:extLst>
          </p:cNvPr>
          <p:cNvSpPr/>
          <p:nvPr/>
        </p:nvSpPr>
        <p:spPr>
          <a:xfrm>
            <a:off x="370114" y="4746785"/>
            <a:ext cx="10574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-Roman"/>
              </a:rPr>
              <a:t>Then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C542CA6-8A2D-48B3-8A78-2CFC0A466A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234" y="5195842"/>
            <a:ext cx="4114800" cy="119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5877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5E88B2A-64F0-4526-8D99-29A1A81AD206}"/>
              </a:ext>
            </a:extLst>
          </p:cNvPr>
          <p:cNvSpPr txBox="1"/>
          <p:nvPr/>
        </p:nvSpPr>
        <p:spPr>
          <a:xfrm>
            <a:off x="4910831" y="443884"/>
            <a:ext cx="2339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7030A0"/>
                </a:solidFill>
              </a:rPr>
              <a:t>References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7241B1-AA15-442D-A2BE-C31289CBDD90}"/>
              </a:ext>
            </a:extLst>
          </p:cNvPr>
          <p:cNvSpPr/>
          <p:nvPr/>
        </p:nvSpPr>
        <p:spPr>
          <a:xfrm>
            <a:off x="1185168" y="1800818"/>
            <a:ext cx="100983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 err="1"/>
              <a:t>Boylestad</a:t>
            </a:r>
            <a:r>
              <a:rPr lang="en-US" sz="2400" b="1" dirty="0"/>
              <a:t>, Robert L. </a:t>
            </a:r>
            <a:r>
              <a:rPr lang="en-US" sz="2400" b="1" i="1" dirty="0"/>
              <a:t>Introductory circuit analysis</a:t>
            </a:r>
            <a:r>
              <a:rPr lang="en-US" sz="2400" b="1" dirty="0"/>
              <a:t>. Pearson Education, 2010.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68A5D0-1FAF-4505-AB35-A3ECD1140E67}"/>
              </a:ext>
            </a:extLst>
          </p:cNvPr>
          <p:cNvSpPr/>
          <p:nvPr/>
        </p:nvSpPr>
        <p:spPr>
          <a:xfrm>
            <a:off x="1185169" y="2556743"/>
            <a:ext cx="100983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/>
              <a:t>Robbins, Allan H., and Wilhelm C. Miller. Circuit analysis: Theory and practice. Cengage Learning, 2012.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98FEED-4CC4-46CC-B3DF-9C702135687D}"/>
              </a:ext>
            </a:extLst>
          </p:cNvPr>
          <p:cNvSpPr/>
          <p:nvPr/>
        </p:nvSpPr>
        <p:spPr>
          <a:xfrm>
            <a:off x="1185168" y="3682000"/>
            <a:ext cx="100983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 err="1"/>
              <a:t>Sadiku</a:t>
            </a:r>
            <a:r>
              <a:rPr lang="en-US" sz="2400" b="1" dirty="0"/>
              <a:t>, Matthew NO, and </a:t>
            </a:r>
            <a:r>
              <a:rPr lang="en-US" sz="2400" b="1" dirty="0" err="1"/>
              <a:t>Chales</a:t>
            </a:r>
            <a:r>
              <a:rPr lang="en-US" sz="2400" b="1" dirty="0"/>
              <a:t> K. Alexander. Fundamentals of electric circuits. McGraw-Hill Higher Education, 2007.</a:t>
            </a:r>
          </a:p>
        </p:txBody>
      </p:sp>
    </p:spTree>
    <p:extLst>
      <p:ext uri="{BB962C8B-B14F-4D97-AF65-F5344CB8AC3E}">
        <p14:creationId xmlns:p14="http://schemas.microsoft.com/office/powerpoint/2010/main" val="3015788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DCD9264-1EE4-4E03-B253-8518A7ECEB92}"/>
              </a:ext>
            </a:extLst>
          </p:cNvPr>
          <p:cNvSpPr/>
          <p:nvPr/>
        </p:nvSpPr>
        <p:spPr>
          <a:xfrm>
            <a:off x="2292202" y="118579"/>
            <a:ext cx="76075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AC Through Pure Ohmic Resistor Alone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D98234-E1BE-4220-87A4-A223683B30EF}"/>
              </a:ext>
            </a:extLst>
          </p:cNvPr>
          <p:cNvSpPr/>
          <p:nvPr/>
        </p:nvSpPr>
        <p:spPr>
          <a:xfrm>
            <a:off x="3501378" y="764910"/>
            <a:ext cx="51892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66FF"/>
                </a:solidFill>
                <a:latin typeface="Univers-Bold"/>
              </a:rPr>
              <a:t>AVERAGE POWER AND POWER FACTOR</a:t>
            </a:r>
            <a:endParaRPr lang="en-US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F2818B-0650-44F7-89CB-AAF433194F09}"/>
              </a:ext>
            </a:extLst>
          </p:cNvPr>
          <p:cNvSpPr/>
          <p:nvPr/>
        </p:nvSpPr>
        <p:spPr>
          <a:xfrm>
            <a:off x="780661" y="1375618"/>
            <a:ext cx="103974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latin typeface="ItcKabel-Book"/>
              </a:rPr>
              <a:t>The </a:t>
            </a:r>
            <a:r>
              <a:rPr lang="en-US" sz="2800" dirty="0">
                <a:solidFill>
                  <a:srgbClr val="009E70"/>
                </a:solidFill>
                <a:latin typeface="ItcKabel-Medium"/>
              </a:rPr>
              <a:t>power factor </a:t>
            </a:r>
            <a:r>
              <a:rPr lang="en-US" sz="2800" dirty="0">
                <a:solidFill>
                  <a:srgbClr val="000000"/>
                </a:solidFill>
                <a:latin typeface="ItcKabel-Book"/>
              </a:rPr>
              <a:t>is the cosine of the phase difference between voltage and current. It is also the cosine of the angle of the load impedance.</a:t>
            </a: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D6830E-77DE-40D3-805A-B7A4109E4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661" y="2971211"/>
            <a:ext cx="4362450" cy="7524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576A753-38AD-46AB-918F-6F72B557F5A1}"/>
                  </a:ext>
                </a:extLst>
              </p:cNvPr>
              <p:cNvSpPr/>
              <p:nvPr/>
            </p:nvSpPr>
            <p:spPr>
              <a:xfrm>
                <a:off x="780660" y="3838086"/>
                <a:ext cx="10397411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>
                    <a:solidFill>
                      <a:srgbClr val="000000"/>
                    </a:solidFill>
                    <a:latin typeface="ItcKabel-Book"/>
                  </a:rPr>
                  <a:t>Angle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ItcKabel-Book"/>
                  </a:rPr>
                  <a:t> is the angle between voltage and current. For a purely resistive load, the voltage and current are in phase, so that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𝒐</m:t>
                        </m:r>
                      </m:sup>
                    </m:sSup>
                  </m:oMath>
                </a14:m>
                <a:endParaRPr lang="en-US" sz="2800" dirty="0">
                  <a:solidFill>
                    <a:srgbClr val="000000"/>
                  </a:solidFill>
                  <a:latin typeface="ItcKabel-Book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576A753-38AD-46AB-918F-6F72B557F5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660" y="3838086"/>
                <a:ext cx="10397411" cy="954107"/>
              </a:xfrm>
              <a:prstGeom prst="rect">
                <a:avLst/>
              </a:prstGeom>
              <a:blipFill>
                <a:blip r:embed="rId3"/>
                <a:stretch>
                  <a:fillRect l="-1172" t="-6410" r="-1231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15CEC0E-02C9-4453-A983-9EB040DBA2AC}"/>
                  </a:ext>
                </a:extLst>
              </p:cNvPr>
              <p:cNvSpPr txBox="1"/>
              <p:nvPr/>
            </p:nvSpPr>
            <p:spPr>
              <a:xfrm>
                <a:off x="780660" y="5165142"/>
                <a:ext cx="3722237" cy="4641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p>
                            <m:sSupPr>
                              <m:ctrlPr>
                                <a:rPr lang="en-US" sz="2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func>
                    </m:oMath>
                  </m:oMathPara>
                </a14:m>
                <a:endParaRPr lang="en-US" sz="2800" b="1" i="1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15CEC0E-02C9-4453-A983-9EB040DBA2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660" y="5165142"/>
                <a:ext cx="3722237" cy="464101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6818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C5C9BD4-D6B0-44E5-B509-6033D5362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7941" y="710928"/>
            <a:ext cx="6400800" cy="393294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DCD9264-1EE4-4E03-B253-8518A7ECEB92}"/>
              </a:ext>
            </a:extLst>
          </p:cNvPr>
          <p:cNvSpPr/>
          <p:nvPr/>
        </p:nvSpPr>
        <p:spPr>
          <a:xfrm>
            <a:off x="2670959" y="118579"/>
            <a:ext cx="68500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AC Through Pure Inductance Alone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A8C645E-E296-4DA1-91BB-FA02A3A056AA}"/>
              </a:ext>
            </a:extLst>
          </p:cNvPr>
          <p:cNvSpPr/>
          <p:nvPr/>
        </p:nvSpPr>
        <p:spPr>
          <a:xfrm>
            <a:off x="904568" y="5309108"/>
            <a:ext cx="109341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66FF"/>
                </a:solidFill>
                <a:latin typeface="Times-BoldItalic"/>
              </a:rPr>
              <a:t>For an inductor, </a:t>
            </a:r>
            <a:r>
              <a:rPr lang="en-US" sz="3200" b="1" i="1" dirty="0">
                <a:solidFill>
                  <a:srgbClr val="0066FF"/>
                </a:solidFill>
                <a:latin typeface="Grk"/>
              </a:rPr>
              <a:t>V</a:t>
            </a:r>
            <a:r>
              <a:rPr lang="en-US" sz="3200" b="1" i="1" baseline="-25000" dirty="0">
                <a:solidFill>
                  <a:srgbClr val="0066FF"/>
                </a:solidFill>
                <a:latin typeface="Times-BoldItalic"/>
              </a:rPr>
              <a:t>L</a:t>
            </a:r>
            <a:r>
              <a:rPr lang="en-US" sz="3200" b="1" dirty="0">
                <a:solidFill>
                  <a:srgbClr val="0066FF"/>
                </a:solidFill>
                <a:latin typeface="Times-BoldItalic"/>
              </a:rPr>
              <a:t> leads </a:t>
            </a:r>
            <a:r>
              <a:rPr lang="en-US" sz="3200" b="1" i="1" dirty="0" err="1">
                <a:solidFill>
                  <a:srgbClr val="0066FF"/>
                </a:solidFill>
                <a:latin typeface="Times-BoldItalic"/>
              </a:rPr>
              <a:t>i</a:t>
            </a:r>
            <a:r>
              <a:rPr lang="en-US" sz="3200" b="1" i="1" baseline="-25000" dirty="0" err="1">
                <a:solidFill>
                  <a:srgbClr val="0066FF"/>
                </a:solidFill>
                <a:latin typeface="Times-BoldItalic"/>
              </a:rPr>
              <a:t>L</a:t>
            </a:r>
            <a:r>
              <a:rPr lang="en-US" sz="3200" b="1" dirty="0">
                <a:solidFill>
                  <a:srgbClr val="0066FF"/>
                </a:solidFill>
                <a:latin typeface="Times-BoldItalic"/>
              </a:rPr>
              <a:t> by 90°, or </a:t>
            </a:r>
            <a:r>
              <a:rPr lang="en-US" sz="3200" b="1" i="1" dirty="0" err="1">
                <a:solidFill>
                  <a:srgbClr val="0066FF"/>
                </a:solidFill>
                <a:latin typeface="Times-BoldItalic"/>
              </a:rPr>
              <a:t>i</a:t>
            </a:r>
            <a:r>
              <a:rPr lang="en-US" sz="3200" b="1" i="1" baseline="-25000" dirty="0" err="1">
                <a:solidFill>
                  <a:srgbClr val="0066FF"/>
                </a:solidFill>
                <a:latin typeface="Times-BoldItalic"/>
              </a:rPr>
              <a:t>L</a:t>
            </a:r>
            <a:r>
              <a:rPr lang="en-US" sz="3200" b="1" dirty="0">
                <a:solidFill>
                  <a:srgbClr val="0066FF"/>
                </a:solidFill>
                <a:latin typeface="Times-BoldItalic"/>
              </a:rPr>
              <a:t> lags </a:t>
            </a:r>
            <a:r>
              <a:rPr lang="en-US" sz="3200" b="1" i="1" dirty="0">
                <a:solidFill>
                  <a:srgbClr val="0066FF"/>
                </a:solidFill>
                <a:latin typeface="Grk"/>
              </a:rPr>
              <a:t>V</a:t>
            </a:r>
            <a:r>
              <a:rPr lang="en-US" sz="3200" b="1" baseline="-25000" dirty="0">
                <a:solidFill>
                  <a:srgbClr val="0066FF"/>
                </a:solidFill>
                <a:latin typeface="Times-BoldItalic"/>
              </a:rPr>
              <a:t>L</a:t>
            </a:r>
            <a:r>
              <a:rPr lang="en-US" sz="3200" b="1" dirty="0">
                <a:solidFill>
                  <a:srgbClr val="0066FF"/>
                </a:solidFill>
                <a:latin typeface="Times-BoldItalic"/>
              </a:rPr>
              <a:t> by 90°.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F553E9-44E3-479A-A7E0-EEA7F3878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36" y="986271"/>
            <a:ext cx="4528123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113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65A0C86-DB0B-4208-98EE-2CCAA67A0424}"/>
                  </a:ext>
                </a:extLst>
              </p:cNvPr>
              <p:cNvSpPr txBox="1"/>
              <p:nvPr/>
            </p:nvSpPr>
            <p:spPr>
              <a:xfrm>
                <a:off x="580727" y="1037860"/>
                <a:ext cx="351518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  <m:func>
                        <m:funcPr>
                          <m:ctrlP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</m:func>
                    </m:oMath>
                  </m:oMathPara>
                </a14:m>
                <a:endParaRPr 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65A0C86-DB0B-4208-98EE-2CCAA67A04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727" y="1037860"/>
                <a:ext cx="3515186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5E547122-04EE-4ED6-8205-1F54D1B1B05F}"/>
              </a:ext>
            </a:extLst>
          </p:cNvPr>
          <p:cNvSpPr/>
          <p:nvPr/>
        </p:nvSpPr>
        <p:spPr>
          <a:xfrm>
            <a:off x="2670959" y="118579"/>
            <a:ext cx="68500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AC Through Pure Inductance Alone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61C76D-C975-427E-9C0B-2682ECE651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459" y="1555898"/>
            <a:ext cx="8286750" cy="1047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B3A873-7161-4F2B-AE3B-8651553AC7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459" y="2725428"/>
            <a:ext cx="4105275" cy="666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A72839-4D79-40BA-901B-FC189DEB32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038" y="3513958"/>
            <a:ext cx="6381750" cy="9048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2D0CE58-9CBD-4DD4-8527-8994EFBF53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0815" y="3359513"/>
            <a:ext cx="1800225" cy="1181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0F589B3-2411-49E2-BC8D-D7BDAFA86E3D}"/>
              </a:ext>
            </a:extLst>
          </p:cNvPr>
          <p:cNvSpPr/>
          <p:nvPr/>
        </p:nvSpPr>
        <p:spPr>
          <a:xfrm>
            <a:off x="987459" y="4418833"/>
            <a:ext cx="109900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-Roman"/>
              </a:rPr>
              <a:t>This ratio is defined as </a:t>
            </a:r>
            <a:r>
              <a:rPr lang="en-US" sz="2800" b="1" dirty="0">
                <a:solidFill>
                  <a:srgbClr val="2680FF"/>
                </a:solidFill>
                <a:latin typeface="Times-Bold"/>
              </a:rPr>
              <a:t>Inductive Reactance</a:t>
            </a:r>
            <a:r>
              <a:rPr lang="en-US" sz="2800" b="1" dirty="0">
                <a:solidFill>
                  <a:srgbClr val="2680FF"/>
                </a:solidFill>
              </a:rPr>
              <a:t> </a:t>
            </a:r>
            <a:r>
              <a:rPr lang="en-US" sz="2800" dirty="0">
                <a:latin typeface="Times-Roman"/>
              </a:rPr>
              <a:t>and is given the symbol </a:t>
            </a:r>
            <a:r>
              <a:rPr lang="en-US" sz="2800" i="1" dirty="0">
                <a:solidFill>
                  <a:srgbClr val="0070C0"/>
                </a:solidFill>
                <a:latin typeface="Times-Italic"/>
              </a:rPr>
              <a:t>X</a:t>
            </a:r>
            <a:r>
              <a:rPr lang="en-US" sz="2800" i="1" baseline="-25000" dirty="0">
                <a:solidFill>
                  <a:srgbClr val="0070C0"/>
                </a:solidFill>
                <a:latin typeface="Times-Italic"/>
              </a:rPr>
              <a:t>L</a:t>
            </a:r>
            <a:endParaRPr lang="en-US" sz="2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301C9EF-869D-4F1C-9787-C2EDEFDC9F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8157" y="5207363"/>
            <a:ext cx="2600325" cy="11906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EFE1F8B-FCD6-497E-955B-BC173604DA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95593" y="5437389"/>
            <a:ext cx="2505075" cy="7048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EC1DE7A-69AC-4AFD-9EE5-65A6ACE8581B}"/>
                  </a:ext>
                </a:extLst>
              </p:cNvPr>
              <p:cNvSpPr/>
              <p:nvPr/>
            </p:nvSpPr>
            <p:spPr>
              <a:xfrm>
                <a:off x="7720815" y="5512800"/>
                <a:ext cx="3112968" cy="5232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𝒇𝑳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(</m:t>
                      </m:r>
                      <m:r>
                        <a:rPr lang="el-GR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EC1DE7A-69AC-4AFD-9EE5-65A6ACE858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0815" y="5512800"/>
                <a:ext cx="3112968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9312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D98234-E1BE-4220-87A4-A223683B30EF}"/>
              </a:ext>
            </a:extLst>
          </p:cNvPr>
          <p:cNvSpPr/>
          <p:nvPr/>
        </p:nvSpPr>
        <p:spPr>
          <a:xfrm>
            <a:off x="3501378" y="764910"/>
            <a:ext cx="51892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66FF"/>
                </a:solidFill>
                <a:latin typeface="Univers-Bold"/>
              </a:rPr>
              <a:t>AVERAGE POWER AND POWER FACTOR</a:t>
            </a:r>
            <a:endParaRPr lang="en-US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25D2E6-4AB6-49B3-9CD2-999FB9853578}"/>
              </a:ext>
            </a:extLst>
          </p:cNvPr>
          <p:cNvSpPr/>
          <p:nvPr/>
        </p:nvSpPr>
        <p:spPr>
          <a:xfrm>
            <a:off x="2670959" y="118579"/>
            <a:ext cx="68500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AC Through Pure Inductance Alone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C154F8D-B950-41C0-946D-3F79B60A5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2" y="3120278"/>
            <a:ext cx="6496050" cy="5619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C8468A0-EFDE-48D8-8611-3B82FE4E5E3D}"/>
                  </a:ext>
                </a:extLst>
              </p:cNvPr>
              <p:cNvSpPr txBox="1"/>
              <p:nvPr/>
            </p:nvSpPr>
            <p:spPr>
              <a:xfrm>
                <a:off x="282687" y="2013571"/>
                <a:ext cx="430659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  <m:func>
                        <m:func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𝟗𝟎</m:t>
                              </m:r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𝒐</m:t>
                              </m:r>
                            </m:sup>
                          </m:sSup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C8468A0-EFDE-48D8-8611-3B82FE4E5E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687" y="2013571"/>
                <a:ext cx="4306592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F7674D9-638E-4DB4-9445-9A413B609783}"/>
                  </a:ext>
                </a:extLst>
              </p:cNvPr>
              <p:cNvSpPr txBox="1"/>
              <p:nvPr/>
            </p:nvSpPr>
            <p:spPr>
              <a:xfrm>
                <a:off x="157315" y="2538402"/>
                <a:ext cx="331575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  <m:func>
                        <m:func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</m:func>
                    </m:oMath>
                  </m:oMathPara>
                </a14:m>
                <a:endParaRPr lang="en-US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F7674D9-638E-4DB4-9445-9A413B609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15" y="2538402"/>
                <a:ext cx="3315753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F13CE142-0C5C-40D8-8F98-7F38BAFCA4F0}"/>
              </a:ext>
            </a:extLst>
          </p:cNvPr>
          <p:cNvSpPr/>
          <p:nvPr/>
        </p:nvSpPr>
        <p:spPr>
          <a:xfrm>
            <a:off x="282687" y="1324421"/>
            <a:ext cx="100394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ItcKabel-Book"/>
              </a:rPr>
              <a:t>For a purely </a:t>
            </a:r>
            <a:r>
              <a:rPr lang="en-US" sz="3200" dirty="0">
                <a:solidFill>
                  <a:srgbClr val="009E70"/>
                </a:solidFill>
                <a:latin typeface="ItcKabel-Medium"/>
              </a:rPr>
              <a:t>inductive load</a:t>
            </a:r>
            <a:r>
              <a:rPr lang="en-US" sz="3200" dirty="0">
                <a:solidFill>
                  <a:srgbClr val="000000"/>
                </a:solidFill>
                <a:latin typeface="ItcKabel-Book"/>
              </a:rPr>
              <a:t>, current lags voltage by 90°.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F18227-3D58-4175-84F3-BC68B8B56F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2233" y="2435490"/>
            <a:ext cx="382851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020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4991</TotalTime>
  <Words>1846</Words>
  <Application>Microsoft Office PowerPoint</Application>
  <PresentationFormat>Widescreen</PresentationFormat>
  <Paragraphs>300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5" baseType="lpstr">
      <vt:lpstr>Arial</vt:lpstr>
      <vt:lpstr>Calibri</vt:lpstr>
      <vt:lpstr>Calibri Light</vt:lpstr>
      <vt:lpstr>Cambria Math</vt:lpstr>
      <vt:lpstr>Grk</vt:lpstr>
      <vt:lpstr>ItcKabel-Book</vt:lpstr>
      <vt:lpstr>ItcKabel-Medium</vt:lpstr>
      <vt:lpstr>Times New Roman</vt:lpstr>
      <vt:lpstr>Times-Bold</vt:lpstr>
      <vt:lpstr>Times-BoldItalic</vt:lpstr>
      <vt:lpstr>Times-Italic</vt:lpstr>
      <vt:lpstr>Times-Roman</vt:lpstr>
      <vt:lpstr>Univers-Bold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 alogaidi</dc:creator>
  <cp:lastModifiedBy>ahmed alogaidi</cp:lastModifiedBy>
  <cp:revision>397</cp:revision>
  <dcterms:created xsi:type="dcterms:W3CDTF">2020-03-04T10:44:15Z</dcterms:created>
  <dcterms:modified xsi:type="dcterms:W3CDTF">2020-06-17T10:50:23Z</dcterms:modified>
</cp:coreProperties>
</file>